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6" r:id="rId3"/>
    <p:sldId id="317" r:id="rId4"/>
    <p:sldId id="318" r:id="rId5"/>
    <p:sldId id="257" r:id="rId6"/>
    <p:sldId id="265" r:id="rId7"/>
    <p:sldId id="266" r:id="rId8"/>
    <p:sldId id="267" r:id="rId9"/>
    <p:sldId id="268" r:id="rId10"/>
    <p:sldId id="269" r:id="rId11"/>
    <p:sldId id="270" r:id="rId12"/>
    <p:sldId id="271" r:id="rId13"/>
    <p:sldId id="272" r:id="rId14"/>
    <p:sldId id="273" r:id="rId15"/>
    <p:sldId id="258" r:id="rId16"/>
    <p:sldId id="277" r:id="rId17"/>
    <p:sldId id="278" r:id="rId18"/>
    <p:sldId id="279" r:id="rId19"/>
    <p:sldId id="280" r:id="rId20"/>
    <p:sldId id="281" r:id="rId21"/>
    <p:sldId id="282" r:id="rId22"/>
    <p:sldId id="274" r:id="rId23"/>
    <p:sldId id="283" r:id="rId24"/>
    <p:sldId id="284" r:id="rId25"/>
    <p:sldId id="285" r:id="rId26"/>
    <p:sldId id="286" r:id="rId27"/>
    <p:sldId id="287" r:id="rId28"/>
    <p:sldId id="288" r:id="rId29"/>
    <p:sldId id="275" r:id="rId30"/>
    <p:sldId id="289" r:id="rId31"/>
    <p:sldId id="290" r:id="rId32"/>
    <p:sldId id="291" r:id="rId33"/>
    <p:sldId id="292" r:id="rId34"/>
    <p:sldId id="293" r:id="rId35"/>
    <p:sldId id="294" r:id="rId36"/>
    <p:sldId id="276" r:id="rId37"/>
    <p:sldId id="295" r:id="rId38"/>
    <p:sldId id="296" r:id="rId39"/>
    <p:sldId id="297" r:id="rId40"/>
    <p:sldId id="298" r:id="rId41"/>
    <p:sldId id="299" r:id="rId42"/>
    <p:sldId id="300" r:id="rId43"/>
    <p:sldId id="259" r:id="rId44"/>
    <p:sldId id="260" r:id="rId45"/>
    <p:sldId id="304" r:id="rId46"/>
    <p:sldId id="301" r:id="rId47"/>
    <p:sldId id="305" r:id="rId48"/>
    <p:sldId id="302" r:id="rId49"/>
    <p:sldId id="306" r:id="rId50"/>
    <p:sldId id="261" r:id="rId51"/>
    <p:sldId id="319" r:id="rId52"/>
    <p:sldId id="320" r:id="rId53"/>
    <p:sldId id="262" r:id="rId54"/>
    <p:sldId id="307" r:id="rId55"/>
    <p:sldId id="311" r:id="rId56"/>
    <p:sldId id="310" r:id="rId57"/>
    <p:sldId id="308" r:id="rId58"/>
    <p:sldId id="313" r:id="rId59"/>
    <p:sldId id="312" r:id="rId60"/>
    <p:sldId id="309" r:id="rId61"/>
    <p:sldId id="314" r:id="rId62"/>
    <p:sldId id="315" r:id="rId63"/>
  </p:sldIdLst>
  <p:sldSz cx="11522075" cy="6480175"/>
  <p:notesSz cx="6858000" cy="9144000"/>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kiosk/>
    <p:sldRg st="1" end="1"/>
    <p:penClr>
      <a:srgbClr val="FF0000"/>
    </p:penClr>
  </p:showPr>
  <p:clrMru>
    <a:srgbClr val="FF0000"/>
    <a:srgbClr val="A50021"/>
    <a:srgbClr val="66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8" autoAdjust="0"/>
    <p:restoredTop sz="94660"/>
  </p:normalViewPr>
  <p:slideViewPr>
    <p:cSldViewPr>
      <p:cViewPr>
        <p:scale>
          <a:sx n="75" d="100"/>
          <a:sy n="75" d="100"/>
        </p:scale>
        <p:origin x="-660" y="-72"/>
      </p:cViewPr>
      <p:guideLst>
        <p:guide orient="horz" pos="2041"/>
        <p:guide pos="3629"/>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3600" y="2012950"/>
            <a:ext cx="9794875" cy="1389063"/>
          </a:xfrm>
        </p:spPr>
        <p:txBody>
          <a:bodyPr/>
          <a:lstStyle/>
          <a:p>
            <a:r>
              <a:rPr lang="en-US" smtClean="0"/>
              <a:t>Click to edit Master title style</a:t>
            </a:r>
            <a:endParaRPr lang="nl-NL"/>
          </a:p>
        </p:txBody>
      </p:sp>
      <p:sp>
        <p:nvSpPr>
          <p:cNvPr id="3" name="Subtitle 2"/>
          <p:cNvSpPr>
            <a:spLocks noGrp="1"/>
          </p:cNvSpPr>
          <p:nvPr>
            <p:ph type="subTitle" idx="1"/>
          </p:nvPr>
        </p:nvSpPr>
        <p:spPr>
          <a:xfrm>
            <a:off x="1728788" y="3671888"/>
            <a:ext cx="8064500" cy="16557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4B9B1BB-6E60-4735-B8A1-A0B3F56A6BFD}"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CD9FC44-2841-49BD-8AE8-8C3092BBBE05}"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53425" y="258763"/>
            <a:ext cx="2592388" cy="5529262"/>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576263" y="258763"/>
            <a:ext cx="7624762" cy="55292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12C58314-02E0-4B7F-B63D-CA3FACDA1EAE}"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E41F8AD-4928-4BEF-898A-F1A1FFAA2186}"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9638" y="4164013"/>
            <a:ext cx="9794875" cy="1287462"/>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359CA4B7-9F25-4E13-BABA-764ACEAB774E}"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576263" y="1511300"/>
            <a:ext cx="51085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5837238" y="1511300"/>
            <a:ext cx="5108575" cy="4276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E4CC2073-23CB-4D2C-B670-6B24D58F3CD0}"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D25C1A34-DCDC-4B2D-B828-3BC685995F1D}"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0FE3231B-F0AE-49BA-AF15-1C740DFB5A44}"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FCFB6A6E-A4E8-4B7E-A6CF-D67518E72745}"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6263" y="258763"/>
            <a:ext cx="3790950" cy="1096962"/>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10837788-6F2D-4600-A78F-2CD5147B5542}"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9013" y="4535488"/>
            <a:ext cx="6911975" cy="536575"/>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F68365C-D1EF-417F-BBBD-5BF2639B9688}"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6263" y="258763"/>
            <a:ext cx="10369550" cy="10810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7" name="Rectangle 3"/>
          <p:cNvSpPr>
            <a:spLocks noGrp="1" noChangeArrowheads="1"/>
          </p:cNvSpPr>
          <p:nvPr>
            <p:ph type="body" idx="1"/>
          </p:nvPr>
        </p:nvSpPr>
        <p:spPr bwMode="auto">
          <a:xfrm>
            <a:off x="576263" y="1511300"/>
            <a:ext cx="10369550" cy="4276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8" name="Rectangle 4"/>
          <p:cNvSpPr>
            <a:spLocks noGrp="1" noChangeArrowheads="1"/>
          </p:cNvSpPr>
          <p:nvPr>
            <p:ph type="dt" sz="half" idx="2"/>
          </p:nvPr>
        </p:nvSpPr>
        <p:spPr bwMode="auto">
          <a:xfrm>
            <a:off x="576263" y="5900738"/>
            <a:ext cx="2687637"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endParaRPr lang="en-GB"/>
          </a:p>
        </p:txBody>
      </p:sp>
      <p:sp>
        <p:nvSpPr>
          <p:cNvPr id="1029" name="Rectangle 5"/>
          <p:cNvSpPr>
            <a:spLocks noGrp="1" noChangeArrowheads="1"/>
          </p:cNvSpPr>
          <p:nvPr>
            <p:ph type="ftr" sz="quarter" idx="3"/>
          </p:nvPr>
        </p:nvSpPr>
        <p:spPr bwMode="auto">
          <a:xfrm>
            <a:off x="3937000" y="5900738"/>
            <a:ext cx="3648075"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GB"/>
          </a:p>
        </p:txBody>
      </p:sp>
      <p:sp>
        <p:nvSpPr>
          <p:cNvPr id="1030" name="Rectangle 6"/>
          <p:cNvSpPr>
            <a:spLocks noGrp="1" noChangeArrowheads="1"/>
          </p:cNvSpPr>
          <p:nvPr>
            <p:ph type="sldNum" sz="quarter" idx="4"/>
          </p:nvPr>
        </p:nvSpPr>
        <p:spPr bwMode="auto">
          <a:xfrm>
            <a:off x="8258175" y="5900738"/>
            <a:ext cx="2687638"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C66143C-2B91-4E34-87E7-50CE07A611A9}"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5.xml"/><Relationship Id="rId7"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3.xml"/><Relationship Id="rId11" Type="http://schemas.openxmlformats.org/officeDocument/2006/relationships/image" Target="../media/image3.png"/><Relationship Id="rId5" Type="http://schemas.openxmlformats.org/officeDocument/2006/relationships/slide" Target="slide15.xml"/><Relationship Id="rId10" Type="http://schemas.openxmlformats.org/officeDocument/2006/relationships/image" Target="../media/image2.png"/><Relationship Id="rId4" Type="http://schemas.openxmlformats.org/officeDocument/2006/relationships/slide" Target="slide50.xml"/><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7.png"/><Relationship Id="rId18" Type="http://schemas.openxmlformats.org/officeDocument/2006/relationships/image" Target="../media/image2.pn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slide" Target="slide19.xml"/><Relationship Id="rId17" Type="http://schemas.openxmlformats.org/officeDocument/2006/relationships/image" Target="../media/image29.png"/><Relationship Id="rId2" Type="http://schemas.openxmlformats.org/officeDocument/2006/relationships/image" Target="../media/image1.jpeg"/><Relationship Id="rId16"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26.png"/><Relationship Id="rId5" Type="http://schemas.openxmlformats.org/officeDocument/2006/relationships/slide" Target="slide36.xml"/><Relationship Id="rId15" Type="http://schemas.openxmlformats.org/officeDocument/2006/relationships/image" Target="../media/image28.png"/><Relationship Id="rId10" Type="http://schemas.openxmlformats.org/officeDocument/2006/relationships/slide" Target="slide18.xml"/><Relationship Id="rId19" Type="http://schemas.openxmlformats.org/officeDocument/2006/relationships/image" Target="../media/image3.png"/><Relationship Id="rId4" Type="http://schemas.openxmlformats.org/officeDocument/2006/relationships/slide" Target="slide22.xml"/><Relationship Id="rId9" Type="http://schemas.openxmlformats.org/officeDocument/2006/relationships/image" Target="../media/image25.png"/><Relationship Id="rId14" Type="http://schemas.openxmlformats.org/officeDocument/2006/relationships/slide" Target="slide20.xml"/></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1.xml"/><Relationship Id="rId7" Type="http://schemas.openxmlformats.org/officeDocument/2006/relationships/slide" Target="slide43.xml"/><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2.png"/><Relationship Id="rId5" Type="http://schemas.openxmlformats.org/officeDocument/2006/relationships/slide" Target="slide50.xml"/><Relationship Id="rId10" Type="http://schemas.openxmlformats.org/officeDocument/2006/relationships/slide" Target="slide3.xml"/><Relationship Id="rId4" Type="http://schemas.openxmlformats.org/officeDocument/2006/relationships/slide" Target="slide5.xml"/><Relationship Id="rId9" Type="http://schemas.openxmlformats.org/officeDocument/2006/relationships/slide" Target="slide53.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slide" Target="slide26.xml"/><Relationship Id="rId18"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slide" Target="slide23.xml"/><Relationship Id="rId12" Type="http://schemas.openxmlformats.org/officeDocument/2006/relationships/image" Target="../media/image39.png"/><Relationship Id="rId17" Type="http://schemas.openxmlformats.org/officeDocument/2006/relationships/slide" Target="slide28.xml"/><Relationship Id="rId2" Type="http://schemas.openxmlformats.org/officeDocument/2006/relationships/image" Target="../media/image1.jpeg"/><Relationship Id="rId16" Type="http://schemas.openxmlformats.org/officeDocument/2006/relationships/image" Target="../media/image41.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25.xml"/><Relationship Id="rId5" Type="http://schemas.openxmlformats.org/officeDocument/2006/relationships/slide" Target="slide36.xml"/><Relationship Id="rId15" Type="http://schemas.openxmlformats.org/officeDocument/2006/relationships/slide" Target="slide27.xml"/><Relationship Id="rId10" Type="http://schemas.openxmlformats.org/officeDocument/2006/relationships/image" Target="../media/image38.png"/><Relationship Id="rId19" Type="http://schemas.openxmlformats.org/officeDocument/2006/relationships/image" Target="../media/image2.png"/><Relationship Id="rId4" Type="http://schemas.openxmlformats.org/officeDocument/2006/relationships/slide" Target="slide29.xml"/><Relationship Id="rId9" Type="http://schemas.openxmlformats.org/officeDocument/2006/relationships/slide" Target="slide24.xml"/><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slide" Target="slide33.xml"/><Relationship Id="rId18" Type="http://schemas.openxmlformats.org/officeDocument/2006/relationships/image" Target="../media/image55.png"/><Relationship Id="rId3" Type="http://schemas.openxmlformats.org/officeDocument/2006/relationships/image" Target="../media/image23.png"/><Relationship Id="rId7" Type="http://schemas.openxmlformats.org/officeDocument/2006/relationships/slide" Target="slide30.xml"/><Relationship Id="rId12" Type="http://schemas.openxmlformats.org/officeDocument/2006/relationships/image" Target="../media/image52.png"/><Relationship Id="rId17" Type="http://schemas.openxmlformats.org/officeDocument/2006/relationships/slide" Target="slide35.xml"/><Relationship Id="rId2" Type="http://schemas.openxmlformats.org/officeDocument/2006/relationships/image" Target="../media/image1.jpeg"/><Relationship Id="rId16" Type="http://schemas.openxmlformats.org/officeDocument/2006/relationships/image" Target="../media/image54.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32.xml"/><Relationship Id="rId5" Type="http://schemas.openxmlformats.org/officeDocument/2006/relationships/slide" Target="slide22.xml"/><Relationship Id="rId15" Type="http://schemas.openxmlformats.org/officeDocument/2006/relationships/slide" Target="slide34.xml"/><Relationship Id="rId10" Type="http://schemas.openxmlformats.org/officeDocument/2006/relationships/image" Target="../media/image51.png"/><Relationship Id="rId19" Type="http://schemas.openxmlformats.org/officeDocument/2006/relationships/image" Target="../media/image2.png"/><Relationship Id="rId4" Type="http://schemas.openxmlformats.org/officeDocument/2006/relationships/slide" Target="slide36.xml"/><Relationship Id="rId9" Type="http://schemas.openxmlformats.org/officeDocument/2006/relationships/slide" Target="slide31.xml"/><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5.xml"/><Relationship Id="rId7" Type="http://schemas.openxmlformats.org/officeDocument/2006/relationships/slide" Target="slide44.xml"/><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3.xml"/><Relationship Id="rId11" Type="http://schemas.openxmlformats.org/officeDocument/2006/relationships/image" Target="../media/image2.png"/><Relationship Id="rId5" Type="http://schemas.openxmlformats.org/officeDocument/2006/relationships/slide" Target="slide15.xml"/><Relationship Id="rId10" Type="http://schemas.openxmlformats.org/officeDocument/2006/relationships/slide" Target="slide2.xml"/><Relationship Id="rId4" Type="http://schemas.openxmlformats.org/officeDocument/2006/relationships/slide" Target="slide50.xml"/><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image" Target="../media/image66.png"/><Relationship Id="rId18" Type="http://schemas.openxmlformats.org/officeDocument/2006/relationships/image" Target="../media/image2.png"/><Relationship Id="rId3" Type="http://schemas.openxmlformats.org/officeDocument/2006/relationships/image" Target="../media/image23.png"/><Relationship Id="rId7" Type="http://schemas.openxmlformats.org/officeDocument/2006/relationships/image" Target="../media/image63.png"/><Relationship Id="rId12" Type="http://schemas.openxmlformats.org/officeDocument/2006/relationships/slide" Target="slide41.xml"/><Relationship Id="rId17" Type="http://schemas.openxmlformats.org/officeDocument/2006/relationships/image" Target="../media/image68.png"/><Relationship Id="rId2" Type="http://schemas.openxmlformats.org/officeDocument/2006/relationships/image" Target="../media/image1.jpeg"/><Relationship Id="rId16" Type="http://schemas.openxmlformats.org/officeDocument/2006/relationships/slide" Target="slide38.xml"/><Relationship Id="rId1" Type="http://schemas.openxmlformats.org/officeDocument/2006/relationships/slideLayout" Target="../slideLayouts/slideLayout1.xml"/><Relationship Id="rId6" Type="http://schemas.openxmlformats.org/officeDocument/2006/relationships/slide" Target="slide37.xml"/><Relationship Id="rId11" Type="http://schemas.openxmlformats.org/officeDocument/2006/relationships/image" Target="../media/image65.png"/><Relationship Id="rId5" Type="http://schemas.openxmlformats.org/officeDocument/2006/relationships/slide" Target="slide15.xml"/><Relationship Id="rId15" Type="http://schemas.openxmlformats.org/officeDocument/2006/relationships/image" Target="../media/image67.png"/><Relationship Id="rId10" Type="http://schemas.openxmlformats.org/officeDocument/2006/relationships/slide" Target="slide40.xml"/><Relationship Id="rId19" Type="http://schemas.openxmlformats.org/officeDocument/2006/relationships/image" Target="../media/image3.png"/><Relationship Id="rId4" Type="http://schemas.openxmlformats.org/officeDocument/2006/relationships/slide" Target="slide29.xml"/><Relationship Id="rId9" Type="http://schemas.openxmlformats.org/officeDocument/2006/relationships/image" Target="../media/image64.png"/><Relationship Id="rId14" Type="http://schemas.openxmlformats.org/officeDocument/2006/relationships/slide" Target="slide42.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5.xml"/><Relationship Id="rId7"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3.xml"/><Relationship Id="rId11" Type="http://schemas.openxmlformats.org/officeDocument/2006/relationships/image" Target="../media/image3.png"/><Relationship Id="rId5" Type="http://schemas.openxmlformats.org/officeDocument/2006/relationships/slide" Target="slide15.xml"/><Relationship Id="rId10" Type="http://schemas.openxmlformats.org/officeDocument/2006/relationships/image" Target="../media/image2.png"/><Relationship Id="rId4" Type="http://schemas.openxmlformats.org/officeDocument/2006/relationships/slide" Target="slide50.xml"/><Relationship Id="rId9"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69.jpe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1.xml"/><Relationship Id="rId7"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5.xml"/><Relationship Id="rId7" Type="http://schemas.openxmlformats.org/officeDocument/2006/relationships/slide" Target="slide4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2.png"/><Relationship Id="rId4" Type="http://schemas.openxmlformats.org/officeDocument/2006/relationships/slide" Target="slide15.xml"/><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1.jpe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5.xml"/><Relationship Id="rId7"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8.xml"/><Relationship Id="rId11"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2.png"/><Relationship Id="rId4" Type="http://schemas.openxmlformats.org/officeDocument/2006/relationships/slide" Target="slide15.xml"/><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84.jpe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5.xml"/><Relationship Id="rId7" Type="http://schemas.openxmlformats.org/officeDocument/2006/relationships/slide" Target="slide4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46.xml"/><Relationship Id="rId11" Type="http://schemas.openxmlformats.org/officeDocument/2006/relationships/image" Target="../media/image86.png"/><Relationship Id="rId5" Type="http://schemas.openxmlformats.org/officeDocument/2006/relationships/slide" Target="slide1.xml"/><Relationship Id="rId10" Type="http://schemas.openxmlformats.org/officeDocument/2006/relationships/slide" Target="slide49.xml"/><Relationship Id="rId4" Type="http://schemas.openxmlformats.org/officeDocument/2006/relationships/slide" Target="slide15.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87.jpe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3.xml"/><Relationship Id="rId18" Type="http://schemas.openxmlformats.org/officeDocument/2006/relationships/image" Target="../media/image11.png"/><Relationship Id="rId3" Type="http://schemas.openxmlformats.org/officeDocument/2006/relationships/slide" Target="slide8.xml"/><Relationship Id="rId21" Type="http://schemas.openxmlformats.org/officeDocument/2006/relationships/image" Target="../media/image2.png"/><Relationship Id="rId7" Type="http://schemas.openxmlformats.org/officeDocument/2006/relationships/slide" Target="slide10.xml"/><Relationship Id="rId12" Type="http://schemas.openxmlformats.org/officeDocument/2006/relationships/image" Target="../media/image8.png"/><Relationship Id="rId17" Type="http://schemas.openxmlformats.org/officeDocument/2006/relationships/slide" Target="slide6.xml"/><Relationship Id="rId2" Type="http://schemas.openxmlformats.org/officeDocument/2006/relationships/image" Target="../media/image1.jpe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slide" Target="slide12.xml"/><Relationship Id="rId5" Type="http://schemas.openxmlformats.org/officeDocument/2006/relationships/slide" Target="slide9.xml"/><Relationship Id="rId15" Type="http://schemas.openxmlformats.org/officeDocument/2006/relationships/slide" Target="slide7.xml"/><Relationship Id="rId10" Type="http://schemas.openxmlformats.org/officeDocument/2006/relationships/image" Target="../media/image7.png"/><Relationship Id="rId19" Type="http://schemas.openxmlformats.org/officeDocument/2006/relationships/slide" Target="slide14.xml"/><Relationship Id="rId4" Type="http://schemas.openxmlformats.org/officeDocument/2006/relationships/image" Target="../media/image4.png"/><Relationship Id="rId9" Type="http://schemas.openxmlformats.org/officeDocument/2006/relationships/slide" Target="slide11.xml"/><Relationship Id="rId14" Type="http://schemas.openxmlformats.org/officeDocument/2006/relationships/image" Target="../media/image9.png"/><Relationship Id="rId22"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5.xml"/><Relationship Id="rId7"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image" Target="../media/image3.png"/><Relationship Id="rId5" Type="http://schemas.openxmlformats.org/officeDocument/2006/relationships/slide" Target="slide1.xml"/><Relationship Id="rId10" Type="http://schemas.openxmlformats.org/officeDocument/2006/relationships/image" Target="../media/image2.png"/><Relationship Id="rId4" Type="http://schemas.openxmlformats.org/officeDocument/2006/relationships/slide" Target="slide15.xml"/><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91.jpe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91.jpe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96.png"/><Relationship Id="rId3" Type="http://schemas.openxmlformats.org/officeDocument/2006/relationships/slide" Target="slide5.xml"/><Relationship Id="rId7" Type="http://schemas.openxmlformats.org/officeDocument/2006/relationships/slide" Target="slide60.xml"/><Relationship Id="rId12" Type="http://schemas.openxmlformats.org/officeDocument/2006/relationships/slide" Target="slide56.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57.xml"/><Relationship Id="rId11" Type="http://schemas.openxmlformats.org/officeDocument/2006/relationships/image" Target="../media/image95.png"/><Relationship Id="rId5" Type="http://schemas.openxmlformats.org/officeDocument/2006/relationships/slide" Target="slide1.xml"/><Relationship Id="rId15" Type="http://schemas.openxmlformats.org/officeDocument/2006/relationships/image" Target="../media/image3.png"/><Relationship Id="rId10" Type="http://schemas.openxmlformats.org/officeDocument/2006/relationships/slide" Target="slide55.xml"/><Relationship Id="rId4" Type="http://schemas.openxmlformats.org/officeDocument/2006/relationships/slide" Target="slide15.xml"/><Relationship Id="rId9" Type="http://schemas.openxmlformats.org/officeDocument/2006/relationships/image" Target="../media/image94.png"/><Relationship Id="rId1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96.png"/><Relationship Id="rId3" Type="http://schemas.openxmlformats.org/officeDocument/2006/relationships/slide" Target="slide5.xml"/><Relationship Id="rId7" Type="http://schemas.openxmlformats.org/officeDocument/2006/relationships/slide" Target="slide53.xml"/><Relationship Id="rId12" Type="http://schemas.openxmlformats.org/officeDocument/2006/relationships/slide" Target="slide5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60.xml"/><Relationship Id="rId11" Type="http://schemas.openxmlformats.org/officeDocument/2006/relationships/image" Target="../media/image101.png"/><Relationship Id="rId5" Type="http://schemas.openxmlformats.org/officeDocument/2006/relationships/slide" Target="slide1.xml"/><Relationship Id="rId15" Type="http://schemas.openxmlformats.org/officeDocument/2006/relationships/image" Target="../media/image3.png"/><Relationship Id="rId10" Type="http://schemas.openxmlformats.org/officeDocument/2006/relationships/slide" Target="slide58.xml"/><Relationship Id="rId4" Type="http://schemas.openxmlformats.org/officeDocument/2006/relationships/slide" Target="slide15.xml"/><Relationship Id="rId9" Type="http://schemas.openxmlformats.org/officeDocument/2006/relationships/image" Target="../media/image94.png"/><Relationship Id="rId1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2.jpe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2.jpe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106.png"/><Relationship Id="rId3" Type="http://schemas.openxmlformats.org/officeDocument/2006/relationships/slide" Target="slide5.xml"/><Relationship Id="rId7" Type="http://schemas.openxmlformats.org/officeDocument/2006/relationships/slide" Target="slide53.xml"/><Relationship Id="rId12" Type="http://schemas.openxmlformats.org/officeDocument/2006/relationships/slide" Target="slide6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57.xml"/><Relationship Id="rId11" Type="http://schemas.openxmlformats.org/officeDocument/2006/relationships/image" Target="../media/image105.png"/><Relationship Id="rId5" Type="http://schemas.openxmlformats.org/officeDocument/2006/relationships/slide" Target="slide1.xml"/><Relationship Id="rId15" Type="http://schemas.openxmlformats.org/officeDocument/2006/relationships/image" Target="../media/image3.png"/><Relationship Id="rId10" Type="http://schemas.openxmlformats.org/officeDocument/2006/relationships/slide" Target="slide61.xml"/><Relationship Id="rId4" Type="http://schemas.openxmlformats.org/officeDocument/2006/relationships/slide" Target="slide15.xml"/><Relationship Id="rId9" Type="http://schemas.openxmlformats.org/officeDocument/2006/relationships/image" Target="../media/image94.png"/><Relationship Id="rId1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07.jpe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07.jpe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2058" name="Text Box 10"/>
          <p:cNvSpPr txBox="1">
            <a:spLocks noChangeArrowheads="1"/>
          </p:cNvSpPr>
          <p:nvPr/>
        </p:nvSpPr>
        <p:spPr bwMode="auto">
          <a:xfrm>
            <a:off x="0" y="0"/>
            <a:ext cx="11522075" cy="1616075"/>
          </a:xfrm>
          <a:prstGeom prst="rect">
            <a:avLst/>
          </a:prstGeom>
          <a:solidFill>
            <a:schemeClr val="bg1">
              <a:alpha val="60001"/>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2055" name="Text Box 7"/>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2056" name="Text Box 8"/>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1" baseline="30000">
                <a:solidFill>
                  <a:schemeClr val="accent2"/>
                </a:solidFill>
                <a:latin typeface="Verdana" pitchFamily="34" charset="0"/>
              </a:rPr>
              <a:t>1</a:t>
            </a:r>
            <a:r>
              <a:rPr lang="nl-NL" sz="1600" b="1">
                <a:solidFill>
                  <a:schemeClr val="accent2"/>
                </a:solidFill>
                <a:latin typeface="Verdana" pitchFamily="34" charset="0"/>
              </a:rPr>
              <a:t> Utrecht University (w.stolk@uu.nl), </a:t>
            </a:r>
            <a:r>
              <a:rPr lang="nl-NL" sz="1600" b="1" baseline="30000">
                <a:solidFill>
                  <a:schemeClr val="accent2"/>
                </a:solidFill>
                <a:latin typeface="Verdana" pitchFamily="34" charset="0"/>
              </a:rPr>
              <a:t>2</a:t>
            </a:r>
            <a:r>
              <a:rPr lang="nl-NL" sz="1600" b="1">
                <a:solidFill>
                  <a:schemeClr val="accent2"/>
                </a:solidFill>
                <a:latin typeface="Verdana" pitchFamily="34" charset="0"/>
              </a:rPr>
              <a:t>GeoForschungsZentrum Potsdam</a:t>
            </a:r>
            <a:endParaRPr lang="en-GB" sz="1600" b="1" baseline="30000">
              <a:solidFill>
                <a:schemeClr val="accent2"/>
              </a:solidFill>
              <a:latin typeface="Verdana" pitchFamily="34" charset="0"/>
            </a:endParaRPr>
          </a:p>
        </p:txBody>
      </p:sp>
      <p:sp>
        <p:nvSpPr>
          <p:cNvPr id="2062" name="Text Box 14">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2064" name="Text Box 16">
            <a:hlinkClick r:id="rId4" action="ppaction://hlinksldjump"/>
          </p:cNvPr>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2065" name="Text Box 17"/>
          <p:cNvSpPr txBox="1">
            <a:spLocks noChangeArrowheads="1"/>
          </p:cNvSpPr>
          <p:nvPr/>
        </p:nvSpPr>
        <p:spPr bwMode="auto">
          <a:xfrm>
            <a:off x="2881313" y="1612900"/>
            <a:ext cx="5759450" cy="2449513"/>
          </a:xfrm>
          <a:prstGeom prst="rect">
            <a:avLst/>
          </a:prstGeom>
          <a:solidFill>
            <a:schemeClr val="bg1">
              <a:alpha val="60001"/>
            </a:schemeClr>
          </a:solidFill>
          <a:ln w="9525">
            <a:noFill/>
            <a:miter lim="800000"/>
            <a:headEnd/>
            <a:tailEnd/>
          </a:ln>
          <a:effectLst/>
        </p:spPr>
        <p:txBody>
          <a:bodyPr/>
          <a:lstStyle/>
          <a:p>
            <a:pPr algn="just"/>
            <a:r>
              <a:rPr lang="nl-NL" sz="1400"/>
              <a:t>Assessing the thermo-mechanical properties of the lithospheric mantle still poses many problems. Seismic studies indicate large heterogeneities within the mantle lithosphere, but cannot discern between e.g. thermal and compositional effects. Analysis of the only gravity anomalies cannot constrain density heterogeneities. A joint analysis of both data types potentially leads to an improved insight in the mantle lithosphere, though the solution to the problem at hand remains non-unique and additional constraints are required. </a:t>
            </a:r>
          </a:p>
          <a:p>
            <a:pPr algn="l">
              <a:spcBef>
                <a:spcPct val="50000"/>
              </a:spcBef>
            </a:pPr>
            <a:endParaRPr lang="nl-NL" sz="1400"/>
          </a:p>
          <a:p>
            <a:pPr algn="l">
              <a:spcBef>
                <a:spcPct val="50000"/>
              </a:spcBef>
            </a:pPr>
            <a:endParaRPr lang="en-GB" sz="1400"/>
          </a:p>
        </p:txBody>
      </p:sp>
      <p:sp>
        <p:nvSpPr>
          <p:cNvPr id="2066" name="Rectangle 18">
            <a:hlinkClick r:id="rId5"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2067" name="Rectangle 19">
            <a:hlinkClick r:id="rId6" action="ppaction://hlinksldjump"/>
          </p:cNvPr>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2068" name="Rectangle 20">
            <a:hlinkClick r:id="rId7" action="ppaction://hlinksldjump"/>
          </p:cNvPr>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2069" name="Line 2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075" name="Line 27"/>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076" name="Rectangle 28">
            <a:hlinkClick r:id="rId8" action="ppaction://hlinksldjump"/>
          </p:cNvPr>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2077" name="Line 29"/>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2080" name="Line 32"/>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2081" name="Line 33"/>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2083" name="Line 35"/>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2084" name="Line 36"/>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2085" name="Line 37"/>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2089" name="AutoShape 41">
            <a:hlinkClick r:id="rId9" action="ppaction://hlinksldjump"/>
          </p:cNvPr>
          <p:cNvSpPr>
            <a:spLocks noChangeArrowheads="1"/>
          </p:cNvSpPr>
          <p:nvPr/>
        </p:nvSpPr>
        <p:spPr bwMode="auto">
          <a:xfrm>
            <a:off x="6696075"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091" name="Text Box 43"/>
          <p:cNvSpPr txBox="1">
            <a:spLocks noChangeArrowheads="1"/>
          </p:cNvSpPr>
          <p:nvPr/>
        </p:nvSpPr>
        <p:spPr bwMode="auto">
          <a:xfrm>
            <a:off x="4537075" y="3527425"/>
            <a:ext cx="2303463"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1/4</a:t>
            </a:r>
            <a:endParaRPr lang="en-GB" sz="2400" b="1">
              <a:solidFill>
                <a:schemeClr val="accent2"/>
              </a:solidFill>
            </a:endParaRPr>
          </a:p>
        </p:txBody>
      </p:sp>
      <p:pic>
        <p:nvPicPr>
          <p:cNvPr id="2093" name="Picture 10" descr="gfztrans">
            <a:hlinkClick r:id="" action="ppaction://hlinkshowjump?jump=firstslide"/>
          </p:cNvPr>
          <p:cNvPicPr>
            <a:picLocks noChangeAspect="1" noChangeArrowheads="1"/>
          </p:cNvPicPr>
          <p:nvPr/>
        </p:nvPicPr>
        <p:blipFill>
          <a:blip r:embed="rId10" cstate="email"/>
          <a:srcRect/>
          <a:stretch>
            <a:fillRect/>
          </a:stretch>
        </p:blipFill>
        <p:spPr bwMode="auto">
          <a:xfrm>
            <a:off x="10226675" y="71438"/>
            <a:ext cx="1295400" cy="936625"/>
          </a:xfrm>
          <a:prstGeom prst="rect">
            <a:avLst/>
          </a:prstGeom>
          <a:noFill/>
          <a:ln w="9525">
            <a:noFill/>
            <a:miter lim="800000"/>
            <a:headEnd/>
            <a:tailEnd/>
          </a:ln>
        </p:spPr>
      </p:pic>
      <p:pic>
        <p:nvPicPr>
          <p:cNvPr id="2097" name="Picture 49" descr="utrechtlogo">
            <a:hlinkClick r:id="" action="ppaction://hlinkshowjump?jump=firstslide"/>
          </p:cNvPr>
          <p:cNvPicPr>
            <a:picLocks noChangeAspect="1" noChangeArrowheads="1"/>
          </p:cNvPicPr>
          <p:nvPr/>
        </p:nvPicPr>
        <p:blipFill>
          <a:blip r:embed="rId11"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61"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7454"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7457"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7458" name="Picture 50" descr="crkv2_150"/>
          <p:cNvPicPr>
            <a:picLocks noChangeAspect="1" noChangeArrowheads="1"/>
          </p:cNvPicPr>
          <p:nvPr/>
        </p:nvPicPr>
        <p:blipFill>
          <a:blip r:embed="rId4" cstate="email"/>
          <a:srcRect/>
          <a:stretch>
            <a:fillRect/>
          </a:stretch>
        </p:blipFill>
        <p:spPr bwMode="auto">
          <a:xfrm>
            <a:off x="1800225" y="1295400"/>
            <a:ext cx="7748588" cy="4776788"/>
          </a:xfrm>
          <a:prstGeom prst="rect">
            <a:avLst/>
          </a:prstGeom>
          <a:noFill/>
        </p:spPr>
      </p:pic>
      <p:sp>
        <p:nvSpPr>
          <p:cNvPr id="17462"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85"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8478"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8481"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8482" name="Picture 50" descr="crkv2_200"/>
          <p:cNvPicPr>
            <a:picLocks noChangeAspect="1" noChangeArrowheads="1"/>
          </p:cNvPicPr>
          <p:nvPr/>
        </p:nvPicPr>
        <p:blipFill>
          <a:blip r:embed="rId4" cstate="email"/>
          <a:srcRect/>
          <a:stretch>
            <a:fillRect/>
          </a:stretch>
        </p:blipFill>
        <p:spPr bwMode="auto">
          <a:xfrm>
            <a:off x="1800225" y="1295400"/>
            <a:ext cx="7735888" cy="4770438"/>
          </a:xfrm>
          <a:prstGeom prst="rect">
            <a:avLst/>
          </a:prstGeom>
          <a:noFill/>
        </p:spPr>
      </p:pic>
      <p:sp>
        <p:nvSpPr>
          <p:cNvPr id="18486"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09"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9502"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9505"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9506" name="Picture 50" descr="crkv2_250"/>
          <p:cNvPicPr>
            <a:picLocks noChangeAspect="1" noChangeArrowheads="1"/>
          </p:cNvPicPr>
          <p:nvPr/>
        </p:nvPicPr>
        <p:blipFill>
          <a:blip r:embed="rId4" cstate="email"/>
          <a:srcRect/>
          <a:stretch>
            <a:fillRect/>
          </a:stretch>
        </p:blipFill>
        <p:spPr bwMode="auto">
          <a:xfrm>
            <a:off x="1800225" y="1295400"/>
            <a:ext cx="7705725" cy="4795838"/>
          </a:xfrm>
          <a:prstGeom prst="rect">
            <a:avLst/>
          </a:prstGeom>
          <a:noFill/>
        </p:spPr>
      </p:pic>
      <p:sp>
        <p:nvSpPr>
          <p:cNvPr id="19510"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250km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3"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20526"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20529"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20530" name="Picture 50" descr="crkv2_300"/>
          <p:cNvPicPr>
            <a:picLocks noChangeAspect="1" noChangeArrowheads="1"/>
          </p:cNvPicPr>
          <p:nvPr/>
        </p:nvPicPr>
        <p:blipFill>
          <a:blip r:embed="rId4" cstate="email"/>
          <a:srcRect/>
          <a:stretch>
            <a:fillRect/>
          </a:stretch>
        </p:blipFill>
        <p:spPr bwMode="auto">
          <a:xfrm>
            <a:off x="1800225" y="1295400"/>
            <a:ext cx="7705725" cy="4795838"/>
          </a:xfrm>
          <a:prstGeom prst="rect">
            <a:avLst/>
          </a:prstGeom>
          <a:noFill/>
        </p:spPr>
      </p:pic>
      <p:sp>
        <p:nvSpPr>
          <p:cNvPr id="20535"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300km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58" name="Picture 54"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21550"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21553" name="Oval 49">
            <a:hlinkClick r:id="rId3" action="ppaction://hlinksldjump"/>
          </p:cNvPr>
          <p:cNvSpPr>
            <a:spLocks noChangeArrowheads="1"/>
          </p:cNvSpPr>
          <p:nvPr/>
        </p:nvSpPr>
        <p:spPr bwMode="auto">
          <a:xfrm>
            <a:off x="8569325" y="6477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21554" name="Picture 50" descr="spectralanalysis2"/>
          <p:cNvPicPr>
            <a:picLocks noChangeAspect="1" noChangeArrowheads="1"/>
          </p:cNvPicPr>
          <p:nvPr/>
        </p:nvPicPr>
        <p:blipFill>
          <a:blip r:embed="rId4" cstate="email"/>
          <a:srcRect/>
          <a:stretch>
            <a:fillRect/>
          </a:stretch>
        </p:blipFill>
        <p:spPr bwMode="auto">
          <a:xfrm>
            <a:off x="2520950" y="1008063"/>
            <a:ext cx="6480175" cy="4733925"/>
          </a:xfrm>
          <a:prstGeom prst="rect">
            <a:avLst/>
          </a:prstGeom>
          <a:noFill/>
        </p:spPr>
      </p:pic>
      <p:sp>
        <p:nvSpPr>
          <p:cNvPr id="21559"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Spectral analysis</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4099"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4100"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4101"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4106" name="Text Box 10"/>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4107" name="Text Box 11"/>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4108" name="Rectangle 12"/>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4109" name="Rectangle 13"/>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4110" name="Rectangle 14"/>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4111" name="Line 15"/>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4112" name="Line 16"/>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4113" name="Rectangle 17"/>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4114" name="Line 18"/>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4115" name="Line 19"/>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4116" name="Line 20"/>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4117" name="Line 21"/>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4118" name="Line 22"/>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4119" name="Line 23"/>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4120" name="Rectangle 24"/>
          <p:cNvSpPr>
            <a:spLocks noChangeArrowheads="1"/>
          </p:cNvSpPr>
          <p:nvPr/>
        </p:nvSpPr>
        <p:spPr bwMode="auto">
          <a:xfrm>
            <a:off x="3744913" y="1727200"/>
            <a:ext cx="7272337" cy="4608513"/>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4121" name="AutoShape 25"/>
          <p:cNvSpPr>
            <a:spLocks noChangeArrowheads="1"/>
          </p:cNvSpPr>
          <p:nvPr/>
        </p:nvSpPr>
        <p:spPr bwMode="auto">
          <a:xfrm flipH="1">
            <a:off x="3024188" y="4248150"/>
            <a:ext cx="719137"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4123" name="Text Box 27"/>
          <p:cNvSpPr txBox="1">
            <a:spLocks noChangeArrowheads="1"/>
          </p:cNvSpPr>
          <p:nvPr/>
        </p:nvSpPr>
        <p:spPr bwMode="auto">
          <a:xfrm>
            <a:off x="3816350" y="1800225"/>
            <a:ext cx="3889375" cy="1370013"/>
          </a:xfrm>
          <a:prstGeom prst="rect">
            <a:avLst/>
          </a:prstGeom>
          <a:noFill/>
          <a:ln w="9525" algn="ctr">
            <a:noFill/>
            <a:miter lim="800000"/>
            <a:headEnd/>
            <a:tailEnd/>
          </a:ln>
          <a:effectLst/>
        </p:spPr>
        <p:txBody>
          <a:bodyPr>
            <a:spAutoFit/>
          </a:bodyPr>
          <a:lstStyle/>
          <a:p>
            <a:pPr algn="just"/>
            <a:r>
              <a:rPr lang="en-GB" sz="1200"/>
              <a:t>Shear wave velocities (Vs) are a function of temperature (T), pressure (P) and composition (X). Following the relations in Goes et al. (2000), and Cammarano (2003), T and ρ can be obtained from Vs. In the first iteration a general composition is used uniformly throughout the upper mantle. Resulting T and density anomalies (Δρ) can be seen to the right.</a:t>
            </a:r>
          </a:p>
        </p:txBody>
      </p:sp>
      <p:pic>
        <p:nvPicPr>
          <p:cNvPr id="4124" name="Picture 28" descr="eqV(TPX)_trans"/>
          <p:cNvPicPr>
            <a:picLocks noChangeAspect="1" noChangeArrowheads="1"/>
          </p:cNvPicPr>
          <p:nvPr/>
        </p:nvPicPr>
        <p:blipFill>
          <a:blip r:embed="rId3" cstate="email"/>
          <a:srcRect/>
          <a:stretch>
            <a:fillRect/>
          </a:stretch>
        </p:blipFill>
        <p:spPr bwMode="auto">
          <a:xfrm>
            <a:off x="8137525" y="1800225"/>
            <a:ext cx="2160588" cy="1127125"/>
          </a:xfrm>
          <a:prstGeom prst="rect">
            <a:avLst/>
          </a:prstGeom>
          <a:noFill/>
        </p:spPr>
      </p:pic>
      <p:sp>
        <p:nvSpPr>
          <p:cNvPr id="4131" name="Rectangle 35"/>
          <p:cNvSpPr>
            <a:spLocks noChangeArrowheads="1"/>
          </p:cNvSpPr>
          <p:nvPr/>
        </p:nvSpPr>
        <p:spPr bwMode="auto">
          <a:xfrm>
            <a:off x="4608513"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100km</a:t>
            </a:r>
            <a:endParaRPr lang="en-GB" sz="1400" b="1">
              <a:solidFill>
                <a:schemeClr val="accent2"/>
              </a:solidFill>
            </a:endParaRPr>
          </a:p>
        </p:txBody>
      </p:sp>
      <p:sp>
        <p:nvSpPr>
          <p:cNvPr id="4132" name="Rectangle 36"/>
          <p:cNvSpPr>
            <a:spLocks noChangeArrowheads="1"/>
          </p:cNvSpPr>
          <p:nvPr/>
        </p:nvSpPr>
        <p:spPr bwMode="auto">
          <a:xfrm>
            <a:off x="6842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150km</a:t>
            </a:r>
            <a:endParaRPr lang="en-GB" sz="1400" b="1">
              <a:solidFill>
                <a:schemeClr val="accent2"/>
              </a:solidFill>
            </a:endParaRPr>
          </a:p>
        </p:txBody>
      </p:sp>
      <p:sp>
        <p:nvSpPr>
          <p:cNvPr id="4133" name="Rectangle 37"/>
          <p:cNvSpPr>
            <a:spLocks noChangeArrowheads="1"/>
          </p:cNvSpPr>
          <p:nvPr/>
        </p:nvSpPr>
        <p:spPr bwMode="auto">
          <a:xfrm>
            <a:off x="9001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200km</a:t>
            </a:r>
            <a:endParaRPr lang="en-GB" sz="1400" b="1">
              <a:solidFill>
                <a:schemeClr val="accent2"/>
              </a:solidFill>
            </a:endParaRPr>
          </a:p>
        </p:txBody>
      </p:sp>
      <p:sp>
        <p:nvSpPr>
          <p:cNvPr id="4134" name="Text Box 38"/>
          <p:cNvSpPr txBox="1">
            <a:spLocks noChangeArrowheads="1"/>
          </p:cNvSpPr>
          <p:nvPr/>
        </p:nvSpPr>
        <p:spPr bwMode="auto">
          <a:xfrm>
            <a:off x="6265863" y="5761038"/>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1</a:t>
            </a:r>
            <a:endParaRPr lang="en-GB" sz="2400" b="1">
              <a:solidFill>
                <a:schemeClr val="accent2"/>
              </a:solidFill>
            </a:endParaRPr>
          </a:p>
        </p:txBody>
      </p:sp>
      <p:sp>
        <p:nvSpPr>
          <p:cNvPr id="4135" name="Text Box 39"/>
          <p:cNvSpPr txBox="1">
            <a:spLocks noChangeArrowheads="1"/>
          </p:cNvSpPr>
          <p:nvPr/>
        </p:nvSpPr>
        <p:spPr bwMode="auto">
          <a:xfrm>
            <a:off x="3744913" y="3665538"/>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Δρ</a:t>
            </a:r>
          </a:p>
        </p:txBody>
      </p:sp>
      <p:sp>
        <p:nvSpPr>
          <p:cNvPr id="4136" name="Text Box 40"/>
          <p:cNvSpPr txBox="1">
            <a:spLocks noChangeArrowheads="1"/>
          </p:cNvSpPr>
          <p:nvPr/>
        </p:nvSpPr>
        <p:spPr bwMode="auto">
          <a:xfrm>
            <a:off x="3744913" y="4824413"/>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T</a:t>
            </a:r>
          </a:p>
        </p:txBody>
      </p:sp>
      <p:sp>
        <p:nvSpPr>
          <p:cNvPr id="4137" name="AutoShape 41">
            <a:hlinkClick r:id="rId4" action="ppaction://hlinksldjump"/>
          </p:cNvPr>
          <p:cNvSpPr>
            <a:spLocks noChangeArrowheads="1"/>
          </p:cNvSpPr>
          <p:nvPr/>
        </p:nvSpPr>
        <p:spPr bwMode="auto">
          <a:xfrm>
            <a:off x="8424863"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4138" name="AutoShape 42">
            <a:hlinkClick r:id="rId5" action="ppaction://hlinksldjump"/>
          </p:cNvPr>
          <p:cNvSpPr>
            <a:spLocks noChangeArrowheads="1"/>
          </p:cNvSpPr>
          <p:nvPr/>
        </p:nvSpPr>
        <p:spPr bwMode="auto">
          <a:xfrm>
            <a:off x="9290050"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4141" name="AutoShape 45">
            <a:hlinkClick r:id="rId5" action="ppaction://hlinksldjump"/>
          </p:cNvPr>
          <p:cNvSpPr>
            <a:spLocks noChangeArrowheads="1"/>
          </p:cNvSpPr>
          <p:nvPr/>
        </p:nvSpPr>
        <p:spPr bwMode="auto">
          <a:xfrm>
            <a:off x="9721850"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4142" name="Oval 46">
            <a:hlinkClick r:id="" action="ppaction://hlinkshowjump?jump=firstslide"/>
          </p:cNvPr>
          <p:cNvSpPr>
            <a:spLocks noChangeArrowheads="1"/>
          </p:cNvSpPr>
          <p:nvPr/>
        </p:nvSpPr>
        <p:spPr bwMode="auto">
          <a:xfrm>
            <a:off x="10729913" y="14398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144" name="Picture 48" descr="D100It1">
            <a:hlinkClick r:id="rId6" action="ppaction://hlinksldjump"/>
          </p:cNvPr>
          <p:cNvPicPr>
            <a:picLocks noChangeAspect="1" noChangeArrowheads="1"/>
          </p:cNvPicPr>
          <p:nvPr/>
        </p:nvPicPr>
        <p:blipFill>
          <a:blip r:embed="rId7" cstate="email"/>
          <a:srcRect/>
          <a:stretch>
            <a:fillRect/>
          </a:stretch>
        </p:blipFill>
        <p:spPr bwMode="auto">
          <a:xfrm>
            <a:off x="4176713" y="3384550"/>
            <a:ext cx="2089150" cy="1212850"/>
          </a:xfrm>
          <a:prstGeom prst="rect">
            <a:avLst/>
          </a:prstGeom>
          <a:noFill/>
        </p:spPr>
      </p:pic>
      <p:pic>
        <p:nvPicPr>
          <p:cNvPr id="4145" name="Picture 49" descr="D150It1">
            <a:hlinkClick r:id="rId8" action="ppaction://hlinksldjump"/>
          </p:cNvPr>
          <p:cNvPicPr>
            <a:picLocks noChangeAspect="1" noChangeArrowheads="1"/>
          </p:cNvPicPr>
          <p:nvPr/>
        </p:nvPicPr>
        <p:blipFill>
          <a:blip r:embed="rId9" cstate="email"/>
          <a:srcRect/>
          <a:stretch>
            <a:fillRect/>
          </a:stretch>
        </p:blipFill>
        <p:spPr bwMode="auto">
          <a:xfrm>
            <a:off x="6408738" y="3384550"/>
            <a:ext cx="2087562" cy="1211263"/>
          </a:xfrm>
          <a:prstGeom prst="rect">
            <a:avLst/>
          </a:prstGeom>
          <a:noFill/>
        </p:spPr>
      </p:pic>
      <p:pic>
        <p:nvPicPr>
          <p:cNvPr id="4146" name="Picture 50" descr="D200It1">
            <a:hlinkClick r:id="rId10" action="ppaction://hlinksldjump"/>
          </p:cNvPr>
          <p:cNvPicPr>
            <a:picLocks noChangeAspect="1" noChangeArrowheads="1"/>
          </p:cNvPicPr>
          <p:nvPr/>
        </p:nvPicPr>
        <p:blipFill>
          <a:blip r:embed="rId11" cstate="email"/>
          <a:srcRect/>
          <a:stretch>
            <a:fillRect/>
          </a:stretch>
        </p:blipFill>
        <p:spPr bwMode="auto">
          <a:xfrm>
            <a:off x="8640763" y="3384550"/>
            <a:ext cx="2087562" cy="1219200"/>
          </a:xfrm>
          <a:prstGeom prst="rect">
            <a:avLst/>
          </a:prstGeom>
          <a:noFill/>
        </p:spPr>
      </p:pic>
      <p:pic>
        <p:nvPicPr>
          <p:cNvPr id="4147" name="Picture 51" descr="T100It1">
            <a:hlinkClick r:id="rId12" action="ppaction://hlinksldjump"/>
          </p:cNvPr>
          <p:cNvPicPr>
            <a:picLocks noChangeAspect="1" noChangeArrowheads="1"/>
          </p:cNvPicPr>
          <p:nvPr/>
        </p:nvPicPr>
        <p:blipFill>
          <a:blip r:embed="rId13" cstate="email"/>
          <a:srcRect/>
          <a:stretch>
            <a:fillRect/>
          </a:stretch>
        </p:blipFill>
        <p:spPr bwMode="auto">
          <a:xfrm>
            <a:off x="4176713" y="4608513"/>
            <a:ext cx="2089150" cy="1203325"/>
          </a:xfrm>
          <a:prstGeom prst="rect">
            <a:avLst/>
          </a:prstGeom>
          <a:noFill/>
        </p:spPr>
      </p:pic>
      <p:pic>
        <p:nvPicPr>
          <p:cNvPr id="4148" name="Picture 52" descr="T150It1">
            <a:hlinkClick r:id="rId14" action="ppaction://hlinksldjump"/>
          </p:cNvPr>
          <p:cNvPicPr>
            <a:picLocks noChangeAspect="1" noChangeArrowheads="1"/>
          </p:cNvPicPr>
          <p:nvPr/>
        </p:nvPicPr>
        <p:blipFill>
          <a:blip r:embed="rId15" cstate="email"/>
          <a:srcRect/>
          <a:stretch>
            <a:fillRect/>
          </a:stretch>
        </p:blipFill>
        <p:spPr bwMode="auto">
          <a:xfrm>
            <a:off x="6408738" y="4608513"/>
            <a:ext cx="2089150" cy="1209675"/>
          </a:xfrm>
          <a:prstGeom prst="rect">
            <a:avLst/>
          </a:prstGeom>
          <a:noFill/>
        </p:spPr>
      </p:pic>
      <p:pic>
        <p:nvPicPr>
          <p:cNvPr id="4149" name="Picture 53" descr="T200It1">
            <a:hlinkClick r:id="rId16" action="ppaction://hlinksldjump"/>
          </p:cNvPr>
          <p:cNvPicPr>
            <a:picLocks noChangeAspect="1" noChangeArrowheads="1"/>
          </p:cNvPicPr>
          <p:nvPr/>
        </p:nvPicPr>
        <p:blipFill>
          <a:blip r:embed="rId17" cstate="email"/>
          <a:srcRect/>
          <a:stretch>
            <a:fillRect/>
          </a:stretch>
        </p:blipFill>
        <p:spPr bwMode="auto">
          <a:xfrm>
            <a:off x="8640763" y="4608513"/>
            <a:ext cx="2087562" cy="1203325"/>
          </a:xfrm>
          <a:prstGeom prst="rect">
            <a:avLst/>
          </a:prstGeom>
          <a:noFill/>
        </p:spPr>
      </p:pic>
      <p:pic>
        <p:nvPicPr>
          <p:cNvPr id="4150" name="Picture 10" descr="gfztrans">
            <a:hlinkClick r:id="" action="ppaction://hlinkshowjump?jump=firstslide"/>
          </p:cNvPr>
          <p:cNvPicPr>
            <a:picLocks noChangeAspect="1" noChangeArrowheads="1"/>
          </p:cNvPicPr>
          <p:nvPr/>
        </p:nvPicPr>
        <p:blipFill>
          <a:blip r:embed="rId18" cstate="email"/>
          <a:srcRect/>
          <a:stretch>
            <a:fillRect/>
          </a:stretch>
        </p:blipFill>
        <p:spPr bwMode="auto">
          <a:xfrm>
            <a:off x="10226675" y="71438"/>
            <a:ext cx="1295400" cy="936625"/>
          </a:xfrm>
          <a:prstGeom prst="rect">
            <a:avLst/>
          </a:prstGeom>
          <a:noFill/>
          <a:ln w="9525">
            <a:noFill/>
            <a:miter lim="800000"/>
            <a:headEnd/>
            <a:tailEnd/>
          </a:ln>
        </p:spPr>
      </p:pic>
      <p:pic>
        <p:nvPicPr>
          <p:cNvPr id="4151" name="Picture 55" descr="utrechtlogo">
            <a:hlinkClick r:id="" action="ppaction://hlinkshowjump?jump=firstslide"/>
          </p:cNvPr>
          <p:cNvPicPr>
            <a:picLocks noChangeAspect="1" noChangeArrowheads="1"/>
          </p:cNvPicPr>
          <p:nvPr/>
        </p:nvPicPr>
        <p:blipFill>
          <a:blip r:embed="rId19"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94" name="Picture 46"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27688"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27689"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27690" name="Picture 42" descr="D100It1"/>
          <p:cNvPicPr>
            <a:picLocks noChangeAspect="1" noChangeArrowheads="1"/>
          </p:cNvPicPr>
          <p:nvPr/>
        </p:nvPicPr>
        <p:blipFill>
          <a:blip r:embed="rId4" cstate="email"/>
          <a:srcRect/>
          <a:stretch>
            <a:fillRect/>
          </a:stretch>
        </p:blipFill>
        <p:spPr bwMode="auto">
          <a:xfrm>
            <a:off x="1152525" y="1152525"/>
            <a:ext cx="8261350" cy="4794250"/>
          </a:xfrm>
          <a:prstGeom prst="rect">
            <a:avLst/>
          </a:prstGeom>
          <a:noFill/>
        </p:spPr>
      </p:pic>
      <p:sp>
        <p:nvSpPr>
          <p:cNvPr id="27693" name="Text Box 45"/>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1</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19" name="Picture 47"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28712"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28713"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28715" name="Picture 43" descr="D150It1"/>
          <p:cNvPicPr>
            <a:picLocks noChangeAspect="1" noChangeArrowheads="1"/>
          </p:cNvPicPr>
          <p:nvPr/>
        </p:nvPicPr>
        <p:blipFill>
          <a:blip r:embed="rId4" cstate="email"/>
          <a:srcRect/>
          <a:stretch>
            <a:fillRect/>
          </a:stretch>
        </p:blipFill>
        <p:spPr bwMode="auto">
          <a:xfrm>
            <a:off x="1125538" y="1152525"/>
            <a:ext cx="8307387" cy="4819650"/>
          </a:xfrm>
          <a:prstGeom prst="rect">
            <a:avLst/>
          </a:prstGeom>
          <a:noFill/>
        </p:spPr>
      </p:pic>
      <p:sp>
        <p:nvSpPr>
          <p:cNvPr id="28718" name="Text Box 46"/>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1</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42" name="Picture 46"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29736"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29737"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29739" name="Picture 43" descr="D200It1"/>
          <p:cNvPicPr>
            <a:picLocks noChangeAspect="1" noChangeArrowheads="1"/>
          </p:cNvPicPr>
          <p:nvPr/>
        </p:nvPicPr>
        <p:blipFill>
          <a:blip r:embed="rId4" cstate="email"/>
          <a:srcRect/>
          <a:stretch>
            <a:fillRect/>
          </a:stretch>
        </p:blipFill>
        <p:spPr bwMode="auto">
          <a:xfrm>
            <a:off x="1150938" y="1152525"/>
            <a:ext cx="8281987" cy="4835525"/>
          </a:xfrm>
          <a:prstGeom prst="rect">
            <a:avLst/>
          </a:prstGeom>
          <a:noFill/>
        </p:spPr>
      </p:pic>
      <p:sp>
        <p:nvSpPr>
          <p:cNvPr id="29741" name="Text Box 45"/>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1</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7" name="Picture 47"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30760"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0761"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0763" name="Picture 43" descr="T100It1"/>
          <p:cNvPicPr>
            <a:picLocks noChangeAspect="1" noChangeArrowheads="1"/>
          </p:cNvPicPr>
          <p:nvPr/>
        </p:nvPicPr>
        <p:blipFill>
          <a:blip r:embed="rId4" cstate="email"/>
          <a:srcRect/>
          <a:stretch>
            <a:fillRect/>
          </a:stretch>
        </p:blipFill>
        <p:spPr bwMode="auto">
          <a:xfrm>
            <a:off x="1152525" y="1152525"/>
            <a:ext cx="8353425" cy="4806950"/>
          </a:xfrm>
          <a:prstGeom prst="rect">
            <a:avLst/>
          </a:prstGeom>
          <a:noFill/>
        </p:spPr>
      </p:pic>
      <p:sp>
        <p:nvSpPr>
          <p:cNvPr id="30766" name="Text Box 46"/>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1</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69635" name="Text Box 3">
            <a:hlinkClick r:id="rId3" action="ppaction://hlinksldjump"/>
          </p:cNvPr>
          <p:cNvSpPr txBox="1">
            <a:spLocks noChangeArrowheads="1"/>
          </p:cNvSpPr>
          <p:nvPr/>
        </p:nvSpPr>
        <p:spPr bwMode="auto">
          <a:xfrm>
            <a:off x="0" y="0"/>
            <a:ext cx="11522075" cy="1616075"/>
          </a:xfrm>
          <a:prstGeom prst="rect">
            <a:avLst/>
          </a:prstGeom>
          <a:solidFill>
            <a:schemeClr val="bg1">
              <a:alpha val="60001"/>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69636" name="Text Box 4">
            <a:hlinkClick r:id="rId3" action="ppaction://hlinksldjump"/>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69637" name="Text Box 5">
            <a:hlinkClick r:id="rId3" action="ppaction://hlinksldjump"/>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1" baseline="30000">
                <a:solidFill>
                  <a:schemeClr val="accent2"/>
                </a:solidFill>
                <a:latin typeface="Verdana" pitchFamily="34" charset="0"/>
              </a:rPr>
              <a:t>1</a:t>
            </a:r>
            <a:r>
              <a:rPr lang="nl-NL" sz="1600" b="1">
                <a:solidFill>
                  <a:schemeClr val="accent2"/>
                </a:solidFill>
                <a:latin typeface="Verdana" pitchFamily="34" charset="0"/>
              </a:rPr>
              <a:t> Utrecht University (w.stolk@uu.nl), </a:t>
            </a:r>
            <a:r>
              <a:rPr lang="nl-NL" sz="1600" b="1" baseline="30000">
                <a:solidFill>
                  <a:schemeClr val="accent2"/>
                </a:solidFill>
                <a:latin typeface="Verdana" pitchFamily="34" charset="0"/>
              </a:rPr>
              <a:t>2</a:t>
            </a:r>
            <a:r>
              <a:rPr lang="nl-NL" sz="1600" b="1">
                <a:solidFill>
                  <a:schemeClr val="accent2"/>
                </a:solidFill>
                <a:latin typeface="Verdana" pitchFamily="34" charset="0"/>
              </a:rPr>
              <a:t>GeoForschungsZentrum Potsdam</a:t>
            </a:r>
            <a:endParaRPr lang="en-GB" sz="1600" b="1" baseline="30000">
              <a:solidFill>
                <a:schemeClr val="accent2"/>
              </a:solidFill>
              <a:latin typeface="Verdana" pitchFamily="34" charset="0"/>
            </a:endParaRPr>
          </a:p>
        </p:txBody>
      </p:sp>
      <p:sp>
        <p:nvSpPr>
          <p:cNvPr id="69638" name="Text Box 6">
            <a:hlinkClick r:id="rId4"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69639" name="Text Box 7">
            <a:hlinkClick r:id="rId5" action="ppaction://hlinksldjump"/>
          </p:cNvPr>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69640" name="Text Box 8"/>
          <p:cNvSpPr txBox="1">
            <a:spLocks noChangeArrowheads="1"/>
          </p:cNvSpPr>
          <p:nvPr/>
        </p:nvSpPr>
        <p:spPr bwMode="auto">
          <a:xfrm>
            <a:off x="2881313" y="1612900"/>
            <a:ext cx="5759450" cy="2449513"/>
          </a:xfrm>
          <a:prstGeom prst="rect">
            <a:avLst/>
          </a:prstGeom>
          <a:solidFill>
            <a:schemeClr val="bg1">
              <a:alpha val="60001"/>
            </a:schemeClr>
          </a:solidFill>
          <a:ln w="9525">
            <a:noFill/>
            <a:miter lim="800000"/>
            <a:headEnd/>
            <a:tailEnd/>
          </a:ln>
          <a:effectLst/>
        </p:spPr>
        <p:txBody>
          <a:bodyPr/>
          <a:lstStyle/>
          <a:p>
            <a:pPr algn="just"/>
            <a:r>
              <a:rPr lang="nl-NL" sz="1400"/>
              <a:t>We have combined a high resolution tomography model with a recent global gravity anomaly model to improve our knowledge of both the compositional and thermal aspects of the mantle lithosphere in the Asian continent. The preliminary results presented here will focus on the four major cratonic areas in Asia: the East European Platform, Siberia, Northeast China and India. These regions represent two distinct types of cratonic lithosphere (deep root and shallow root). </a:t>
            </a:r>
          </a:p>
          <a:p>
            <a:pPr algn="l">
              <a:spcBef>
                <a:spcPct val="50000"/>
              </a:spcBef>
            </a:pPr>
            <a:endParaRPr lang="nl-NL" sz="1400"/>
          </a:p>
          <a:p>
            <a:pPr algn="l">
              <a:spcBef>
                <a:spcPct val="50000"/>
              </a:spcBef>
            </a:pPr>
            <a:endParaRPr lang="en-GB" sz="1400"/>
          </a:p>
        </p:txBody>
      </p:sp>
      <p:sp>
        <p:nvSpPr>
          <p:cNvPr id="69641" name="Rectangle 9">
            <a:hlinkClick r:id="rId6"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69642" name="Rectangle 10">
            <a:hlinkClick r:id="rId7" action="ppaction://hlinksldjump"/>
          </p:cNvPr>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69643" name="Rectangle 11">
            <a:hlinkClick r:id="rId8" action="ppaction://hlinksldjump"/>
          </p:cNvPr>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69644" name="Line 12"/>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9645" name="Line 13"/>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9646" name="Rectangle 14">
            <a:hlinkClick r:id="rId9" action="ppaction://hlinksldjump"/>
          </p:cNvPr>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69647" name="Line 15"/>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69648" name="Line 16"/>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69649" name="Line 17"/>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69650" name="Line 18"/>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69651" name="Line 19"/>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69652" name="Line 20"/>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69653" name="Text Box 21"/>
          <p:cNvSpPr txBox="1">
            <a:spLocks noChangeArrowheads="1"/>
          </p:cNvSpPr>
          <p:nvPr/>
        </p:nvSpPr>
        <p:spPr bwMode="auto">
          <a:xfrm>
            <a:off x="4537075" y="3527425"/>
            <a:ext cx="2303463"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2/4</a:t>
            </a:r>
            <a:endParaRPr lang="en-GB" sz="2400" b="1">
              <a:solidFill>
                <a:schemeClr val="accent2"/>
              </a:solidFill>
            </a:endParaRPr>
          </a:p>
        </p:txBody>
      </p:sp>
      <p:sp>
        <p:nvSpPr>
          <p:cNvPr id="69654" name="AutoShape 22">
            <a:hlinkClick r:id="rId10" action="ppaction://hlinksldjump"/>
          </p:cNvPr>
          <p:cNvSpPr>
            <a:spLocks noChangeArrowheads="1"/>
          </p:cNvSpPr>
          <p:nvPr/>
        </p:nvSpPr>
        <p:spPr bwMode="auto">
          <a:xfrm>
            <a:off x="6696075"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69655" name="AutoShape 23">
            <a:hlinkClick r:id="rId3" action="ppaction://hlinksldjump"/>
          </p:cNvPr>
          <p:cNvSpPr>
            <a:spLocks noChangeArrowheads="1"/>
          </p:cNvSpPr>
          <p:nvPr/>
        </p:nvSpPr>
        <p:spPr bwMode="auto">
          <a:xfrm rot="10800000">
            <a:off x="4176713"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pic>
        <p:nvPicPr>
          <p:cNvPr id="69656" name="Picture 10" descr="gfztrans">
            <a:hlinkClick r:id="" action="ppaction://hlinkshowjump?jump=firstslide"/>
          </p:cNvPr>
          <p:cNvPicPr>
            <a:picLocks noChangeAspect="1" noChangeArrowheads="1"/>
          </p:cNvPicPr>
          <p:nvPr/>
        </p:nvPicPr>
        <p:blipFill>
          <a:blip r:embed="rId11" cstate="email"/>
          <a:srcRect/>
          <a:stretch>
            <a:fillRect/>
          </a:stretch>
        </p:blipFill>
        <p:spPr bwMode="auto">
          <a:xfrm>
            <a:off x="10226675" y="71438"/>
            <a:ext cx="1295400" cy="936625"/>
          </a:xfrm>
          <a:prstGeom prst="rect">
            <a:avLst/>
          </a:prstGeom>
          <a:noFill/>
          <a:ln w="9525">
            <a:noFill/>
            <a:miter lim="800000"/>
            <a:headEnd/>
            <a:tailEnd/>
          </a:ln>
        </p:spPr>
      </p:pic>
      <p:pic>
        <p:nvPicPr>
          <p:cNvPr id="69658" name="Picture 26" descr="utrechtlogo">
            <a:hlinkClick r:id="" action="ppaction://hlinkshowjump?jump=firstslide"/>
          </p:cNvPr>
          <p:cNvPicPr>
            <a:picLocks noChangeAspect="1" noChangeArrowheads="1"/>
          </p:cNvPicPr>
          <p:nvPr/>
        </p:nvPicPr>
        <p:blipFill>
          <a:blip r:embed="rId12"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91" name="Picture 47"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31784"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1785"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1787" name="Picture 43" descr="T150It1"/>
          <p:cNvPicPr>
            <a:picLocks noChangeAspect="1" noChangeArrowheads="1"/>
          </p:cNvPicPr>
          <p:nvPr/>
        </p:nvPicPr>
        <p:blipFill>
          <a:blip r:embed="rId4" cstate="email"/>
          <a:srcRect/>
          <a:stretch>
            <a:fillRect/>
          </a:stretch>
        </p:blipFill>
        <p:spPr bwMode="auto">
          <a:xfrm>
            <a:off x="1152525" y="1152525"/>
            <a:ext cx="8280400" cy="4792663"/>
          </a:xfrm>
          <a:prstGeom prst="rect">
            <a:avLst/>
          </a:prstGeom>
          <a:noFill/>
        </p:spPr>
      </p:pic>
      <p:sp>
        <p:nvSpPr>
          <p:cNvPr id="31790" name="Text Box 46"/>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1</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15" name="Picture 47" descr="BG3a"/>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32808" name="Rectangle 4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2809" name="Oval 41">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2811" name="Picture 43" descr="T200It3"/>
          <p:cNvPicPr>
            <a:picLocks noChangeAspect="1" noChangeArrowheads="1"/>
          </p:cNvPicPr>
          <p:nvPr/>
        </p:nvPicPr>
        <p:blipFill>
          <a:blip r:embed="rId4" cstate="email"/>
          <a:srcRect/>
          <a:stretch>
            <a:fillRect/>
          </a:stretch>
        </p:blipFill>
        <p:spPr bwMode="auto">
          <a:xfrm>
            <a:off x="1081088" y="1152525"/>
            <a:ext cx="8351837" cy="4830763"/>
          </a:xfrm>
          <a:prstGeom prst="rect">
            <a:avLst/>
          </a:prstGeom>
          <a:noFill/>
        </p:spPr>
      </p:pic>
      <p:sp>
        <p:nvSpPr>
          <p:cNvPr id="32814" name="Text Box 46"/>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1</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22531"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22532"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22533"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22534" name="Text Box 6"/>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22535"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22536" name="Rectangle 8"/>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22537"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22538"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22539"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2540"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2541"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22542"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22543"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22544"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22545"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22546"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22547"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22548" name="Rectangle 20"/>
          <p:cNvSpPr>
            <a:spLocks noChangeArrowheads="1"/>
          </p:cNvSpPr>
          <p:nvPr/>
        </p:nvSpPr>
        <p:spPr bwMode="auto">
          <a:xfrm>
            <a:off x="3744913" y="1727200"/>
            <a:ext cx="7272337" cy="4608513"/>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22549" name="AutoShape 21"/>
          <p:cNvSpPr>
            <a:spLocks noChangeArrowheads="1"/>
          </p:cNvSpPr>
          <p:nvPr/>
        </p:nvSpPr>
        <p:spPr bwMode="auto">
          <a:xfrm flipH="1">
            <a:off x="3024188" y="4248150"/>
            <a:ext cx="719137"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22550" name="Text Box 22"/>
          <p:cNvSpPr txBox="1">
            <a:spLocks noChangeArrowheads="1"/>
          </p:cNvSpPr>
          <p:nvPr/>
        </p:nvSpPr>
        <p:spPr bwMode="auto">
          <a:xfrm>
            <a:off x="3816350" y="1800225"/>
            <a:ext cx="3889375" cy="1370013"/>
          </a:xfrm>
          <a:prstGeom prst="rect">
            <a:avLst/>
          </a:prstGeom>
          <a:noFill/>
          <a:ln w="9525" algn="ctr">
            <a:noFill/>
            <a:miter lim="800000"/>
            <a:headEnd/>
            <a:tailEnd/>
          </a:ln>
          <a:effectLst/>
        </p:spPr>
        <p:txBody>
          <a:bodyPr>
            <a:spAutoFit/>
          </a:bodyPr>
          <a:lstStyle/>
          <a:p>
            <a:pPr algn="just"/>
            <a:r>
              <a:rPr lang="en-GB" sz="1200"/>
              <a:t>Shear wave velocities (Vs) are a function of temperature (T), pressure (P) and composition (X). Following the relations in Goes et al. (2000), and Cammarano (2003), T and ρ can be obtained from Vs. In the first iteration a general composition is used uniformly throughout the upper mantle. Resulting T and density anomalies (Δρ) can be seen to the right.</a:t>
            </a:r>
          </a:p>
        </p:txBody>
      </p:sp>
      <p:pic>
        <p:nvPicPr>
          <p:cNvPr id="22551" name="Picture 23" descr="eqV(TPX)_trans"/>
          <p:cNvPicPr>
            <a:picLocks noChangeAspect="1" noChangeArrowheads="1"/>
          </p:cNvPicPr>
          <p:nvPr/>
        </p:nvPicPr>
        <p:blipFill>
          <a:blip r:embed="rId3" cstate="email"/>
          <a:srcRect/>
          <a:stretch>
            <a:fillRect/>
          </a:stretch>
        </p:blipFill>
        <p:spPr bwMode="auto">
          <a:xfrm>
            <a:off x="8137525" y="1800225"/>
            <a:ext cx="2160588" cy="1127125"/>
          </a:xfrm>
          <a:prstGeom prst="rect">
            <a:avLst/>
          </a:prstGeom>
          <a:noFill/>
        </p:spPr>
      </p:pic>
      <p:sp>
        <p:nvSpPr>
          <p:cNvPr id="22558" name="Rectangle 30"/>
          <p:cNvSpPr>
            <a:spLocks noChangeArrowheads="1"/>
          </p:cNvSpPr>
          <p:nvPr/>
        </p:nvSpPr>
        <p:spPr bwMode="auto">
          <a:xfrm>
            <a:off x="4608513"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100km</a:t>
            </a:r>
            <a:endParaRPr lang="en-GB" sz="1400" b="1">
              <a:solidFill>
                <a:schemeClr val="accent2"/>
              </a:solidFill>
            </a:endParaRPr>
          </a:p>
        </p:txBody>
      </p:sp>
      <p:sp>
        <p:nvSpPr>
          <p:cNvPr id="22559" name="Rectangle 31"/>
          <p:cNvSpPr>
            <a:spLocks noChangeArrowheads="1"/>
          </p:cNvSpPr>
          <p:nvPr/>
        </p:nvSpPr>
        <p:spPr bwMode="auto">
          <a:xfrm>
            <a:off x="6842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150km</a:t>
            </a:r>
            <a:endParaRPr lang="en-GB" sz="1400" b="1">
              <a:solidFill>
                <a:schemeClr val="accent2"/>
              </a:solidFill>
            </a:endParaRPr>
          </a:p>
        </p:txBody>
      </p:sp>
      <p:sp>
        <p:nvSpPr>
          <p:cNvPr id="22560" name="Rectangle 32"/>
          <p:cNvSpPr>
            <a:spLocks noChangeArrowheads="1"/>
          </p:cNvSpPr>
          <p:nvPr/>
        </p:nvSpPr>
        <p:spPr bwMode="auto">
          <a:xfrm>
            <a:off x="9001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200km</a:t>
            </a:r>
            <a:endParaRPr lang="en-GB" sz="1400" b="1">
              <a:solidFill>
                <a:schemeClr val="accent2"/>
              </a:solidFill>
            </a:endParaRPr>
          </a:p>
        </p:txBody>
      </p:sp>
      <p:sp>
        <p:nvSpPr>
          <p:cNvPr id="22561" name="Text Box 33"/>
          <p:cNvSpPr txBox="1">
            <a:spLocks noChangeArrowheads="1"/>
          </p:cNvSpPr>
          <p:nvPr/>
        </p:nvSpPr>
        <p:spPr bwMode="auto">
          <a:xfrm>
            <a:off x="6265863" y="5761038"/>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2</a:t>
            </a:r>
            <a:endParaRPr lang="en-GB" sz="2400" b="1">
              <a:solidFill>
                <a:schemeClr val="accent2"/>
              </a:solidFill>
            </a:endParaRPr>
          </a:p>
        </p:txBody>
      </p:sp>
      <p:sp>
        <p:nvSpPr>
          <p:cNvPr id="22562" name="Text Box 34"/>
          <p:cNvSpPr txBox="1">
            <a:spLocks noChangeArrowheads="1"/>
          </p:cNvSpPr>
          <p:nvPr/>
        </p:nvSpPr>
        <p:spPr bwMode="auto">
          <a:xfrm>
            <a:off x="3744913" y="3665538"/>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Δρ</a:t>
            </a:r>
          </a:p>
        </p:txBody>
      </p:sp>
      <p:sp>
        <p:nvSpPr>
          <p:cNvPr id="22563" name="Text Box 35"/>
          <p:cNvSpPr txBox="1">
            <a:spLocks noChangeArrowheads="1"/>
          </p:cNvSpPr>
          <p:nvPr/>
        </p:nvSpPr>
        <p:spPr bwMode="auto">
          <a:xfrm>
            <a:off x="3744913" y="4824413"/>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T</a:t>
            </a:r>
          </a:p>
        </p:txBody>
      </p:sp>
      <p:sp>
        <p:nvSpPr>
          <p:cNvPr id="22564" name="AutoShape 36">
            <a:hlinkClick r:id="rId4" action="ppaction://hlinksldjump"/>
          </p:cNvPr>
          <p:cNvSpPr>
            <a:spLocks noChangeArrowheads="1"/>
          </p:cNvSpPr>
          <p:nvPr/>
        </p:nvSpPr>
        <p:spPr bwMode="auto">
          <a:xfrm>
            <a:off x="8424863"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2565" name="AutoShape 37">
            <a:hlinkClick r:id="rId5" action="ppaction://hlinksldjump"/>
          </p:cNvPr>
          <p:cNvSpPr>
            <a:spLocks noChangeArrowheads="1"/>
          </p:cNvSpPr>
          <p:nvPr/>
        </p:nvSpPr>
        <p:spPr bwMode="auto">
          <a:xfrm>
            <a:off x="9290050"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22566" name="AutoShape 38">
            <a:hlinkClick r:id="rId5" action="ppaction://hlinksldjump"/>
          </p:cNvPr>
          <p:cNvSpPr>
            <a:spLocks noChangeArrowheads="1"/>
          </p:cNvSpPr>
          <p:nvPr/>
        </p:nvSpPr>
        <p:spPr bwMode="auto">
          <a:xfrm>
            <a:off x="9721850"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22567" name="Oval 39">
            <a:hlinkClick r:id="" action="ppaction://hlinkshowjump?jump=firstslide"/>
          </p:cNvPr>
          <p:cNvSpPr>
            <a:spLocks noChangeArrowheads="1"/>
          </p:cNvSpPr>
          <p:nvPr/>
        </p:nvSpPr>
        <p:spPr bwMode="auto">
          <a:xfrm>
            <a:off x="10729913" y="14398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22569" name="AutoShape 41">
            <a:hlinkClick r:id="rId6" action="ppaction://hlinksldjump"/>
          </p:cNvPr>
          <p:cNvSpPr>
            <a:spLocks noChangeArrowheads="1"/>
          </p:cNvSpPr>
          <p:nvPr/>
        </p:nvSpPr>
        <p:spPr bwMode="auto">
          <a:xfrm rot="10800000">
            <a:off x="5905500"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2570" name="AutoShape 42">
            <a:hlinkClick r:id="rId6" action="ppaction://hlinksldjump"/>
          </p:cNvPr>
          <p:cNvSpPr>
            <a:spLocks noChangeArrowheads="1"/>
          </p:cNvSpPr>
          <p:nvPr/>
        </p:nvSpPr>
        <p:spPr bwMode="auto">
          <a:xfrm rot="10800000">
            <a:off x="5040313"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22571" name="AutoShape 43">
            <a:hlinkClick r:id="rId6" action="ppaction://hlinksldjump"/>
          </p:cNvPr>
          <p:cNvSpPr>
            <a:spLocks noChangeArrowheads="1"/>
          </p:cNvSpPr>
          <p:nvPr/>
        </p:nvSpPr>
        <p:spPr bwMode="auto">
          <a:xfrm rot="10800000">
            <a:off x="4824413"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22573" name="Picture 45" descr="D100It2">
            <a:hlinkClick r:id="rId7" action="ppaction://hlinksldjump"/>
          </p:cNvPr>
          <p:cNvPicPr>
            <a:picLocks noChangeAspect="1" noChangeArrowheads="1"/>
          </p:cNvPicPr>
          <p:nvPr/>
        </p:nvPicPr>
        <p:blipFill>
          <a:blip r:embed="rId8" cstate="email"/>
          <a:srcRect/>
          <a:stretch>
            <a:fillRect/>
          </a:stretch>
        </p:blipFill>
        <p:spPr bwMode="auto">
          <a:xfrm>
            <a:off x="4248150" y="3387725"/>
            <a:ext cx="2017713" cy="1179513"/>
          </a:xfrm>
          <a:prstGeom prst="rect">
            <a:avLst/>
          </a:prstGeom>
          <a:noFill/>
        </p:spPr>
      </p:pic>
      <p:pic>
        <p:nvPicPr>
          <p:cNvPr id="22574" name="Picture 46" descr="D150It2">
            <a:hlinkClick r:id="rId9" action="ppaction://hlinksldjump"/>
          </p:cNvPr>
          <p:cNvPicPr>
            <a:picLocks noChangeAspect="1" noChangeArrowheads="1"/>
          </p:cNvPicPr>
          <p:nvPr/>
        </p:nvPicPr>
        <p:blipFill>
          <a:blip r:embed="rId10" cstate="email"/>
          <a:srcRect/>
          <a:stretch>
            <a:fillRect/>
          </a:stretch>
        </p:blipFill>
        <p:spPr bwMode="auto">
          <a:xfrm>
            <a:off x="6408738" y="3384550"/>
            <a:ext cx="2016125" cy="1181100"/>
          </a:xfrm>
          <a:prstGeom prst="rect">
            <a:avLst/>
          </a:prstGeom>
          <a:noFill/>
        </p:spPr>
      </p:pic>
      <p:pic>
        <p:nvPicPr>
          <p:cNvPr id="22575" name="Picture 47" descr="D200It2">
            <a:hlinkClick r:id="rId11" action="ppaction://hlinksldjump"/>
          </p:cNvPr>
          <p:cNvPicPr>
            <a:picLocks noChangeAspect="1" noChangeArrowheads="1"/>
          </p:cNvPicPr>
          <p:nvPr/>
        </p:nvPicPr>
        <p:blipFill>
          <a:blip r:embed="rId12" cstate="email"/>
          <a:srcRect/>
          <a:stretch>
            <a:fillRect/>
          </a:stretch>
        </p:blipFill>
        <p:spPr bwMode="auto">
          <a:xfrm>
            <a:off x="8640763" y="3384550"/>
            <a:ext cx="2016125" cy="1177925"/>
          </a:xfrm>
          <a:prstGeom prst="rect">
            <a:avLst/>
          </a:prstGeom>
          <a:noFill/>
        </p:spPr>
      </p:pic>
      <p:pic>
        <p:nvPicPr>
          <p:cNvPr id="22576" name="Picture 48" descr="T100It2">
            <a:hlinkClick r:id="rId13" action="ppaction://hlinksldjump"/>
          </p:cNvPr>
          <p:cNvPicPr>
            <a:picLocks noChangeAspect="1" noChangeArrowheads="1"/>
          </p:cNvPicPr>
          <p:nvPr/>
        </p:nvPicPr>
        <p:blipFill>
          <a:blip r:embed="rId14" cstate="email"/>
          <a:srcRect/>
          <a:stretch>
            <a:fillRect/>
          </a:stretch>
        </p:blipFill>
        <p:spPr bwMode="auto">
          <a:xfrm>
            <a:off x="4248150" y="4535488"/>
            <a:ext cx="2017713" cy="1169987"/>
          </a:xfrm>
          <a:prstGeom prst="rect">
            <a:avLst/>
          </a:prstGeom>
          <a:noFill/>
        </p:spPr>
      </p:pic>
      <p:pic>
        <p:nvPicPr>
          <p:cNvPr id="22577" name="Picture 49" descr="T150It2">
            <a:hlinkClick r:id="rId15" action="ppaction://hlinksldjump"/>
          </p:cNvPr>
          <p:cNvPicPr>
            <a:picLocks noChangeAspect="1" noChangeArrowheads="1"/>
          </p:cNvPicPr>
          <p:nvPr/>
        </p:nvPicPr>
        <p:blipFill>
          <a:blip r:embed="rId16" cstate="email"/>
          <a:srcRect/>
          <a:stretch>
            <a:fillRect/>
          </a:stretch>
        </p:blipFill>
        <p:spPr bwMode="auto">
          <a:xfrm>
            <a:off x="6408738" y="4535488"/>
            <a:ext cx="2016125" cy="1174750"/>
          </a:xfrm>
          <a:prstGeom prst="rect">
            <a:avLst/>
          </a:prstGeom>
          <a:noFill/>
        </p:spPr>
      </p:pic>
      <p:pic>
        <p:nvPicPr>
          <p:cNvPr id="22578" name="Picture 50" descr="T200It2">
            <a:hlinkClick r:id="rId17" action="ppaction://hlinksldjump"/>
          </p:cNvPr>
          <p:cNvPicPr>
            <a:picLocks noChangeAspect="1" noChangeArrowheads="1"/>
          </p:cNvPicPr>
          <p:nvPr/>
        </p:nvPicPr>
        <p:blipFill>
          <a:blip r:embed="rId18" cstate="email"/>
          <a:srcRect/>
          <a:stretch>
            <a:fillRect/>
          </a:stretch>
        </p:blipFill>
        <p:spPr bwMode="auto">
          <a:xfrm>
            <a:off x="8640763" y="4535488"/>
            <a:ext cx="2016125" cy="1173162"/>
          </a:xfrm>
          <a:prstGeom prst="rect">
            <a:avLst/>
          </a:prstGeom>
          <a:noFill/>
        </p:spPr>
      </p:pic>
      <p:pic>
        <p:nvPicPr>
          <p:cNvPr id="22579" name="Picture 10" descr="gfztrans">
            <a:hlinkClick r:id="" action="ppaction://hlinkshowjump?jump=firstslide"/>
          </p:cNvPr>
          <p:cNvPicPr>
            <a:picLocks noChangeAspect="1" noChangeArrowheads="1"/>
          </p:cNvPicPr>
          <p:nvPr/>
        </p:nvPicPr>
        <p:blipFill>
          <a:blip r:embed="rId19" cstate="email"/>
          <a:srcRect/>
          <a:stretch>
            <a:fillRect/>
          </a:stretch>
        </p:blipFill>
        <p:spPr bwMode="auto">
          <a:xfrm>
            <a:off x="10226675" y="71438"/>
            <a:ext cx="1295400" cy="936625"/>
          </a:xfrm>
          <a:prstGeom prst="rect">
            <a:avLst/>
          </a:prstGeom>
          <a:noFill/>
          <a:ln w="9525">
            <a:noFill/>
            <a:miter lim="800000"/>
            <a:headEnd/>
            <a:tailEnd/>
          </a:ln>
        </p:spPr>
      </p:pic>
      <p:pic>
        <p:nvPicPr>
          <p:cNvPr id="22580" name="Picture 52" descr="utrechtlogo">
            <a:hlinkClick r:id="" action="ppaction://hlinkshowjump?jump=firstslide"/>
          </p:cNvPr>
          <p:cNvPicPr>
            <a:picLocks noChangeAspect="1" noChangeArrowheads="1"/>
          </p:cNvPicPr>
          <p:nvPr/>
        </p:nvPicPr>
        <p:blipFill>
          <a:blip r:embed="rId20"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42"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3835"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3836"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3838" name="Picture 46" descr="D100It2"/>
          <p:cNvPicPr>
            <a:picLocks noChangeAspect="1" noChangeArrowheads="1"/>
          </p:cNvPicPr>
          <p:nvPr/>
        </p:nvPicPr>
        <p:blipFill>
          <a:blip r:embed="rId4" cstate="email"/>
          <a:srcRect/>
          <a:stretch>
            <a:fillRect/>
          </a:stretch>
        </p:blipFill>
        <p:spPr bwMode="auto">
          <a:xfrm>
            <a:off x="1081088" y="1152525"/>
            <a:ext cx="8351837" cy="4886325"/>
          </a:xfrm>
          <a:prstGeom prst="rect">
            <a:avLst/>
          </a:prstGeom>
          <a:noFill/>
        </p:spPr>
      </p:pic>
      <p:sp>
        <p:nvSpPr>
          <p:cNvPr id="33841"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2</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66"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4859"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4860"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4862" name="Picture 46" descr="D150It2"/>
          <p:cNvPicPr>
            <a:picLocks noChangeAspect="1" noChangeArrowheads="1"/>
          </p:cNvPicPr>
          <p:nvPr/>
        </p:nvPicPr>
        <p:blipFill>
          <a:blip r:embed="rId4" cstate="email"/>
          <a:srcRect/>
          <a:stretch>
            <a:fillRect/>
          </a:stretch>
        </p:blipFill>
        <p:spPr bwMode="auto">
          <a:xfrm>
            <a:off x="1081088" y="1223963"/>
            <a:ext cx="8351837" cy="4889500"/>
          </a:xfrm>
          <a:prstGeom prst="rect">
            <a:avLst/>
          </a:prstGeom>
          <a:noFill/>
        </p:spPr>
      </p:pic>
      <p:sp>
        <p:nvSpPr>
          <p:cNvPr id="34865"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2</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90"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5883"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5884"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5886" name="Picture 46" descr="D200It2"/>
          <p:cNvPicPr>
            <a:picLocks noChangeAspect="1" noChangeArrowheads="1"/>
          </p:cNvPicPr>
          <p:nvPr/>
        </p:nvPicPr>
        <p:blipFill>
          <a:blip r:embed="rId4" cstate="email"/>
          <a:srcRect/>
          <a:stretch>
            <a:fillRect/>
          </a:stretch>
        </p:blipFill>
        <p:spPr bwMode="auto">
          <a:xfrm>
            <a:off x="1081088" y="1152525"/>
            <a:ext cx="8351837" cy="4879975"/>
          </a:xfrm>
          <a:prstGeom prst="rect">
            <a:avLst/>
          </a:prstGeom>
          <a:noFill/>
        </p:spPr>
      </p:pic>
      <p:sp>
        <p:nvSpPr>
          <p:cNvPr id="35889"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2</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14"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6907"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6908"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6910" name="Picture 46" descr="T100It2"/>
          <p:cNvPicPr>
            <a:picLocks noChangeAspect="1" noChangeArrowheads="1"/>
          </p:cNvPicPr>
          <p:nvPr/>
        </p:nvPicPr>
        <p:blipFill>
          <a:blip r:embed="rId4" cstate="email"/>
          <a:srcRect/>
          <a:stretch>
            <a:fillRect/>
          </a:stretch>
        </p:blipFill>
        <p:spPr bwMode="auto">
          <a:xfrm>
            <a:off x="1081088" y="1152525"/>
            <a:ext cx="8351837" cy="4845050"/>
          </a:xfrm>
          <a:prstGeom prst="rect">
            <a:avLst/>
          </a:prstGeom>
          <a:noFill/>
        </p:spPr>
      </p:pic>
      <p:sp>
        <p:nvSpPr>
          <p:cNvPr id="36913"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2</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38"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7931"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7932"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7934" name="Picture 46" descr="T150It2"/>
          <p:cNvPicPr>
            <a:picLocks noChangeAspect="1" noChangeArrowheads="1"/>
          </p:cNvPicPr>
          <p:nvPr/>
        </p:nvPicPr>
        <p:blipFill>
          <a:blip r:embed="rId4" cstate="email"/>
          <a:srcRect/>
          <a:stretch>
            <a:fillRect/>
          </a:stretch>
        </p:blipFill>
        <p:spPr bwMode="auto">
          <a:xfrm>
            <a:off x="1081088" y="1152525"/>
            <a:ext cx="8351837" cy="4867275"/>
          </a:xfrm>
          <a:prstGeom prst="rect">
            <a:avLst/>
          </a:prstGeom>
          <a:noFill/>
        </p:spPr>
      </p:pic>
      <p:sp>
        <p:nvSpPr>
          <p:cNvPr id="37937"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2</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62" name="Picture 50" descr="BG3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38955"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8956"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8958" name="Picture 46" descr="T200It2"/>
          <p:cNvPicPr>
            <a:picLocks noChangeAspect="1" noChangeArrowheads="1"/>
          </p:cNvPicPr>
          <p:nvPr/>
        </p:nvPicPr>
        <p:blipFill>
          <a:blip r:embed="rId4" cstate="email"/>
          <a:srcRect/>
          <a:stretch>
            <a:fillRect/>
          </a:stretch>
        </p:blipFill>
        <p:spPr bwMode="auto">
          <a:xfrm>
            <a:off x="1081088" y="1152525"/>
            <a:ext cx="8351837" cy="4860925"/>
          </a:xfrm>
          <a:prstGeom prst="rect">
            <a:avLst/>
          </a:prstGeom>
          <a:noFill/>
        </p:spPr>
      </p:pic>
      <p:sp>
        <p:nvSpPr>
          <p:cNvPr id="38961"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2</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25603"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25604"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25605"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25606" name="Text Box 6"/>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25607"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25608" name="Rectangle 8"/>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25609"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25610"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25611"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5612"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5613"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25614"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25615"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25616"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25617"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25618"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25619"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25620" name="Rectangle 20"/>
          <p:cNvSpPr>
            <a:spLocks noChangeArrowheads="1"/>
          </p:cNvSpPr>
          <p:nvPr/>
        </p:nvSpPr>
        <p:spPr bwMode="auto">
          <a:xfrm>
            <a:off x="3744913" y="1727200"/>
            <a:ext cx="7272337" cy="4608513"/>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25621" name="AutoShape 21"/>
          <p:cNvSpPr>
            <a:spLocks noChangeArrowheads="1"/>
          </p:cNvSpPr>
          <p:nvPr/>
        </p:nvSpPr>
        <p:spPr bwMode="auto">
          <a:xfrm flipH="1">
            <a:off x="3024188" y="4248150"/>
            <a:ext cx="719137"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25622" name="Text Box 22"/>
          <p:cNvSpPr txBox="1">
            <a:spLocks noChangeArrowheads="1"/>
          </p:cNvSpPr>
          <p:nvPr/>
        </p:nvSpPr>
        <p:spPr bwMode="auto">
          <a:xfrm>
            <a:off x="3816350" y="1800225"/>
            <a:ext cx="3889375" cy="1370013"/>
          </a:xfrm>
          <a:prstGeom prst="rect">
            <a:avLst/>
          </a:prstGeom>
          <a:noFill/>
          <a:ln w="9525" algn="ctr">
            <a:noFill/>
            <a:miter lim="800000"/>
            <a:headEnd/>
            <a:tailEnd/>
          </a:ln>
          <a:effectLst/>
        </p:spPr>
        <p:txBody>
          <a:bodyPr>
            <a:spAutoFit/>
          </a:bodyPr>
          <a:lstStyle/>
          <a:p>
            <a:pPr algn="just"/>
            <a:r>
              <a:rPr lang="en-GB" sz="1200"/>
              <a:t>Shear wave velocities (Vs) are a function of temperature (T), pressure (P) and composition (X). Following the relations in Goes et al. (2000), and Cammarano (2003), T and ρ can be obtained from Vs. In the first iteration a general composition is used uniformly throughout the upper mantle. Resulting T and density anomalies (Δρ) can be seen to the right.</a:t>
            </a:r>
          </a:p>
        </p:txBody>
      </p:sp>
      <p:pic>
        <p:nvPicPr>
          <p:cNvPr id="25623" name="Picture 23" descr="eqV(TPX)_trans"/>
          <p:cNvPicPr>
            <a:picLocks noChangeAspect="1" noChangeArrowheads="1"/>
          </p:cNvPicPr>
          <p:nvPr/>
        </p:nvPicPr>
        <p:blipFill>
          <a:blip r:embed="rId3" cstate="email"/>
          <a:srcRect/>
          <a:stretch>
            <a:fillRect/>
          </a:stretch>
        </p:blipFill>
        <p:spPr bwMode="auto">
          <a:xfrm>
            <a:off x="8137525" y="1800225"/>
            <a:ext cx="2160588" cy="1127125"/>
          </a:xfrm>
          <a:prstGeom prst="rect">
            <a:avLst/>
          </a:prstGeom>
          <a:noFill/>
        </p:spPr>
      </p:pic>
      <p:sp>
        <p:nvSpPr>
          <p:cNvPr id="25630" name="Rectangle 30"/>
          <p:cNvSpPr>
            <a:spLocks noChangeArrowheads="1"/>
          </p:cNvSpPr>
          <p:nvPr/>
        </p:nvSpPr>
        <p:spPr bwMode="auto">
          <a:xfrm>
            <a:off x="4608513"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100km</a:t>
            </a:r>
            <a:endParaRPr lang="en-GB" sz="1400" b="1">
              <a:solidFill>
                <a:schemeClr val="accent2"/>
              </a:solidFill>
            </a:endParaRPr>
          </a:p>
        </p:txBody>
      </p:sp>
      <p:sp>
        <p:nvSpPr>
          <p:cNvPr id="25631" name="Rectangle 31"/>
          <p:cNvSpPr>
            <a:spLocks noChangeArrowheads="1"/>
          </p:cNvSpPr>
          <p:nvPr/>
        </p:nvSpPr>
        <p:spPr bwMode="auto">
          <a:xfrm>
            <a:off x="6842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150km</a:t>
            </a:r>
            <a:endParaRPr lang="en-GB" sz="1400" b="1">
              <a:solidFill>
                <a:schemeClr val="accent2"/>
              </a:solidFill>
            </a:endParaRPr>
          </a:p>
        </p:txBody>
      </p:sp>
      <p:sp>
        <p:nvSpPr>
          <p:cNvPr id="25632" name="Rectangle 32"/>
          <p:cNvSpPr>
            <a:spLocks noChangeArrowheads="1"/>
          </p:cNvSpPr>
          <p:nvPr/>
        </p:nvSpPr>
        <p:spPr bwMode="auto">
          <a:xfrm>
            <a:off x="9001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200km</a:t>
            </a:r>
            <a:endParaRPr lang="en-GB" sz="1400" b="1">
              <a:solidFill>
                <a:schemeClr val="accent2"/>
              </a:solidFill>
            </a:endParaRPr>
          </a:p>
        </p:txBody>
      </p:sp>
      <p:sp>
        <p:nvSpPr>
          <p:cNvPr id="25633" name="Text Box 33"/>
          <p:cNvSpPr txBox="1">
            <a:spLocks noChangeArrowheads="1"/>
          </p:cNvSpPr>
          <p:nvPr/>
        </p:nvSpPr>
        <p:spPr bwMode="auto">
          <a:xfrm>
            <a:off x="6265863" y="5761038"/>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3</a:t>
            </a:r>
            <a:endParaRPr lang="en-GB" sz="2400" b="1">
              <a:solidFill>
                <a:schemeClr val="accent2"/>
              </a:solidFill>
            </a:endParaRPr>
          </a:p>
        </p:txBody>
      </p:sp>
      <p:sp>
        <p:nvSpPr>
          <p:cNvPr id="25634" name="Text Box 34"/>
          <p:cNvSpPr txBox="1">
            <a:spLocks noChangeArrowheads="1"/>
          </p:cNvSpPr>
          <p:nvPr/>
        </p:nvSpPr>
        <p:spPr bwMode="auto">
          <a:xfrm>
            <a:off x="3744913" y="3665538"/>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Δρ</a:t>
            </a:r>
          </a:p>
        </p:txBody>
      </p:sp>
      <p:sp>
        <p:nvSpPr>
          <p:cNvPr id="25635" name="Text Box 35"/>
          <p:cNvSpPr txBox="1">
            <a:spLocks noChangeArrowheads="1"/>
          </p:cNvSpPr>
          <p:nvPr/>
        </p:nvSpPr>
        <p:spPr bwMode="auto">
          <a:xfrm>
            <a:off x="3744913" y="4824413"/>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T</a:t>
            </a:r>
          </a:p>
        </p:txBody>
      </p:sp>
      <p:sp>
        <p:nvSpPr>
          <p:cNvPr id="25636" name="AutoShape 36">
            <a:hlinkClick r:id="rId4" action="ppaction://hlinksldjump"/>
          </p:cNvPr>
          <p:cNvSpPr>
            <a:spLocks noChangeArrowheads="1"/>
          </p:cNvSpPr>
          <p:nvPr/>
        </p:nvSpPr>
        <p:spPr bwMode="auto">
          <a:xfrm>
            <a:off x="8424863"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5637" name="AutoShape 37">
            <a:hlinkClick r:id="rId4" action="ppaction://hlinksldjump"/>
          </p:cNvPr>
          <p:cNvSpPr>
            <a:spLocks noChangeArrowheads="1"/>
          </p:cNvSpPr>
          <p:nvPr/>
        </p:nvSpPr>
        <p:spPr bwMode="auto">
          <a:xfrm>
            <a:off x="9290050"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25638" name="AutoShape 38">
            <a:hlinkClick r:id="rId4" action="ppaction://hlinksldjump"/>
          </p:cNvPr>
          <p:cNvSpPr>
            <a:spLocks noChangeArrowheads="1"/>
          </p:cNvSpPr>
          <p:nvPr/>
        </p:nvSpPr>
        <p:spPr bwMode="auto">
          <a:xfrm>
            <a:off x="9721850"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25639" name="Oval 39">
            <a:hlinkClick r:id="" action="ppaction://hlinkshowjump?jump=firstslide"/>
          </p:cNvPr>
          <p:cNvSpPr>
            <a:spLocks noChangeArrowheads="1"/>
          </p:cNvSpPr>
          <p:nvPr/>
        </p:nvSpPr>
        <p:spPr bwMode="auto">
          <a:xfrm>
            <a:off x="10729913" y="14398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25640" name="AutoShape 40">
            <a:hlinkClick r:id="rId5" action="ppaction://hlinksldjump"/>
          </p:cNvPr>
          <p:cNvSpPr>
            <a:spLocks noChangeArrowheads="1"/>
          </p:cNvSpPr>
          <p:nvPr/>
        </p:nvSpPr>
        <p:spPr bwMode="auto">
          <a:xfrm rot="10800000">
            <a:off x="5905500"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5641" name="AutoShape 41">
            <a:hlinkClick r:id="rId6" action="ppaction://hlinksldjump"/>
          </p:cNvPr>
          <p:cNvSpPr>
            <a:spLocks noChangeArrowheads="1"/>
          </p:cNvSpPr>
          <p:nvPr/>
        </p:nvSpPr>
        <p:spPr bwMode="auto">
          <a:xfrm rot="10800000">
            <a:off x="5040313"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25642" name="AutoShape 42">
            <a:hlinkClick r:id="rId6" action="ppaction://hlinksldjump"/>
          </p:cNvPr>
          <p:cNvSpPr>
            <a:spLocks noChangeArrowheads="1"/>
          </p:cNvSpPr>
          <p:nvPr/>
        </p:nvSpPr>
        <p:spPr bwMode="auto">
          <a:xfrm rot="10800000">
            <a:off x="4824413"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25644" name="Picture 44" descr="D100It3">
            <a:hlinkClick r:id="rId7" action="ppaction://hlinksldjump"/>
          </p:cNvPr>
          <p:cNvPicPr>
            <a:picLocks noChangeAspect="1" noChangeArrowheads="1"/>
          </p:cNvPicPr>
          <p:nvPr/>
        </p:nvPicPr>
        <p:blipFill>
          <a:blip r:embed="rId8" cstate="email"/>
          <a:srcRect/>
          <a:stretch>
            <a:fillRect/>
          </a:stretch>
        </p:blipFill>
        <p:spPr bwMode="auto">
          <a:xfrm>
            <a:off x="4248150" y="3384550"/>
            <a:ext cx="2016125" cy="1168400"/>
          </a:xfrm>
          <a:prstGeom prst="rect">
            <a:avLst/>
          </a:prstGeom>
          <a:noFill/>
        </p:spPr>
      </p:pic>
      <p:pic>
        <p:nvPicPr>
          <p:cNvPr id="25645" name="Picture 45" descr="D150It3">
            <a:hlinkClick r:id="rId9" action="ppaction://hlinksldjump"/>
          </p:cNvPr>
          <p:cNvPicPr>
            <a:picLocks noChangeAspect="1" noChangeArrowheads="1"/>
          </p:cNvPicPr>
          <p:nvPr/>
        </p:nvPicPr>
        <p:blipFill>
          <a:blip r:embed="rId10" cstate="email"/>
          <a:srcRect/>
          <a:stretch>
            <a:fillRect/>
          </a:stretch>
        </p:blipFill>
        <p:spPr bwMode="auto">
          <a:xfrm>
            <a:off x="6481763" y="3384550"/>
            <a:ext cx="2016125" cy="1169988"/>
          </a:xfrm>
          <a:prstGeom prst="rect">
            <a:avLst/>
          </a:prstGeom>
          <a:noFill/>
        </p:spPr>
      </p:pic>
      <p:pic>
        <p:nvPicPr>
          <p:cNvPr id="25646" name="Picture 46" descr="D200It3">
            <a:hlinkClick r:id="rId11" action="ppaction://hlinksldjump"/>
          </p:cNvPr>
          <p:cNvPicPr>
            <a:picLocks noChangeAspect="1" noChangeArrowheads="1"/>
          </p:cNvPicPr>
          <p:nvPr/>
        </p:nvPicPr>
        <p:blipFill>
          <a:blip r:embed="rId12" cstate="email"/>
          <a:srcRect/>
          <a:stretch>
            <a:fillRect/>
          </a:stretch>
        </p:blipFill>
        <p:spPr bwMode="auto">
          <a:xfrm>
            <a:off x="8640763" y="3381375"/>
            <a:ext cx="2016125" cy="1168400"/>
          </a:xfrm>
          <a:prstGeom prst="rect">
            <a:avLst/>
          </a:prstGeom>
          <a:noFill/>
        </p:spPr>
      </p:pic>
      <p:pic>
        <p:nvPicPr>
          <p:cNvPr id="25647" name="Picture 47" descr="T100It3">
            <a:hlinkClick r:id="rId13" action="ppaction://hlinksldjump"/>
          </p:cNvPr>
          <p:cNvPicPr>
            <a:picLocks noChangeAspect="1" noChangeArrowheads="1"/>
          </p:cNvPicPr>
          <p:nvPr/>
        </p:nvPicPr>
        <p:blipFill>
          <a:blip r:embed="rId14" cstate="email"/>
          <a:srcRect/>
          <a:stretch>
            <a:fillRect/>
          </a:stretch>
        </p:blipFill>
        <p:spPr bwMode="auto">
          <a:xfrm>
            <a:off x="4249738" y="4535488"/>
            <a:ext cx="2016125" cy="1165225"/>
          </a:xfrm>
          <a:prstGeom prst="rect">
            <a:avLst/>
          </a:prstGeom>
          <a:noFill/>
        </p:spPr>
      </p:pic>
      <p:pic>
        <p:nvPicPr>
          <p:cNvPr id="25648" name="Picture 48" descr="T150It3">
            <a:hlinkClick r:id="rId15" action="ppaction://hlinksldjump"/>
          </p:cNvPr>
          <p:cNvPicPr>
            <a:picLocks noChangeAspect="1" noChangeArrowheads="1"/>
          </p:cNvPicPr>
          <p:nvPr/>
        </p:nvPicPr>
        <p:blipFill>
          <a:blip r:embed="rId16" cstate="email"/>
          <a:srcRect/>
          <a:stretch>
            <a:fillRect/>
          </a:stretch>
        </p:blipFill>
        <p:spPr bwMode="auto">
          <a:xfrm>
            <a:off x="6408738" y="4510088"/>
            <a:ext cx="2089150" cy="1204912"/>
          </a:xfrm>
          <a:prstGeom prst="rect">
            <a:avLst/>
          </a:prstGeom>
          <a:noFill/>
        </p:spPr>
      </p:pic>
      <p:pic>
        <p:nvPicPr>
          <p:cNvPr id="25649" name="Picture 49" descr="T200It3">
            <a:hlinkClick r:id="rId17" action="ppaction://hlinksldjump"/>
          </p:cNvPr>
          <p:cNvPicPr>
            <a:picLocks noChangeAspect="1" noChangeArrowheads="1"/>
          </p:cNvPicPr>
          <p:nvPr/>
        </p:nvPicPr>
        <p:blipFill>
          <a:blip r:embed="rId18" cstate="email"/>
          <a:srcRect/>
          <a:stretch>
            <a:fillRect/>
          </a:stretch>
        </p:blipFill>
        <p:spPr bwMode="auto">
          <a:xfrm>
            <a:off x="8640763" y="4535488"/>
            <a:ext cx="2087562" cy="1206500"/>
          </a:xfrm>
          <a:prstGeom prst="rect">
            <a:avLst/>
          </a:prstGeom>
          <a:noFill/>
        </p:spPr>
      </p:pic>
      <p:pic>
        <p:nvPicPr>
          <p:cNvPr id="25650" name="Picture 10" descr="gfztrans">
            <a:hlinkClick r:id="" action="ppaction://hlinkshowjump?jump=firstslide"/>
          </p:cNvPr>
          <p:cNvPicPr>
            <a:picLocks noChangeAspect="1" noChangeArrowheads="1"/>
          </p:cNvPicPr>
          <p:nvPr/>
        </p:nvPicPr>
        <p:blipFill>
          <a:blip r:embed="rId19" cstate="email"/>
          <a:srcRect/>
          <a:stretch>
            <a:fillRect/>
          </a:stretch>
        </p:blipFill>
        <p:spPr bwMode="auto">
          <a:xfrm>
            <a:off x="10226675" y="71438"/>
            <a:ext cx="1295400" cy="936625"/>
          </a:xfrm>
          <a:prstGeom prst="rect">
            <a:avLst/>
          </a:prstGeom>
          <a:noFill/>
          <a:ln w="9525">
            <a:noFill/>
            <a:miter lim="800000"/>
            <a:headEnd/>
            <a:tailEnd/>
          </a:ln>
        </p:spPr>
      </p:pic>
      <p:pic>
        <p:nvPicPr>
          <p:cNvPr id="25651" name="Picture 51" descr="utrechtlogo">
            <a:hlinkClick r:id="" action="ppaction://hlinkshowjump?jump=firstslide"/>
          </p:cNvPr>
          <p:cNvPicPr>
            <a:picLocks noChangeAspect="1" noChangeArrowheads="1"/>
          </p:cNvPicPr>
          <p:nvPr/>
        </p:nvPicPr>
        <p:blipFill>
          <a:blip r:embed="rId20"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70659"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60001"/>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70660"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70661"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1" baseline="30000">
                <a:solidFill>
                  <a:schemeClr val="accent2"/>
                </a:solidFill>
                <a:latin typeface="Verdana" pitchFamily="34" charset="0"/>
              </a:rPr>
              <a:t>1</a:t>
            </a:r>
            <a:r>
              <a:rPr lang="nl-NL" sz="1600" b="1">
                <a:solidFill>
                  <a:schemeClr val="accent2"/>
                </a:solidFill>
                <a:latin typeface="Verdana" pitchFamily="34" charset="0"/>
              </a:rPr>
              <a:t> Utrecht University (w.stolk@uu.nl), </a:t>
            </a:r>
            <a:r>
              <a:rPr lang="nl-NL" sz="1600" b="1" baseline="30000">
                <a:solidFill>
                  <a:schemeClr val="accent2"/>
                </a:solidFill>
                <a:latin typeface="Verdana" pitchFamily="34" charset="0"/>
              </a:rPr>
              <a:t>2</a:t>
            </a:r>
            <a:r>
              <a:rPr lang="nl-NL" sz="1600" b="1">
                <a:solidFill>
                  <a:schemeClr val="accent2"/>
                </a:solidFill>
                <a:latin typeface="Verdana" pitchFamily="34" charset="0"/>
              </a:rPr>
              <a:t>GeoForschungsZentrum Potsdam</a:t>
            </a:r>
            <a:endParaRPr lang="en-GB" sz="1600" b="1" baseline="30000">
              <a:solidFill>
                <a:schemeClr val="accent2"/>
              </a:solidFill>
              <a:latin typeface="Verdana" pitchFamily="34" charset="0"/>
            </a:endParaRPr>
          </a:p>
        </p:txBody>
      </p:sp>
      <p:sp>
        <p:nvSpPr>
          <p:cNvPr id="70662"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70663" name="Text Box 7">
            <a:hlinkClick r:id="rId4" action="ppaction://hlinksldjump"/>
          </p:cNvPr>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70664" name="Text Box 8"/>
          <p:cNvSpPr txBox="1">
            <a:spLocks noChangeArrowheads="1"/>
          </p:cNvSpPr>
          <p:nvPr/>
        </p:nvSpPr>
        <p:spPr bwMode="auto">
          <a:xfrm>
            <a:off x="2881313" y="1612900"/>
            <a:ext cx="5759450" cy="2449513"/>
          </a:xfrm>
          <a:prstGeom prst="rect">
            <a:avLst/>
          </a:prstGeom>
          <a:solidFill>
            <a:schemeClr val="bg1">
              <a:alpha val="60001"/>
            </a:schemeClr>
          </a:solidFill>
          <a:ln w="9525">
            <a:noFill/>
            <a:miter lim="800000"/>
            <a:headEnd/>
            <a:tailEnd/>
          </a:ln>
          <a:effectLst/>
        </p:spPr>
        <p:txBody>
          <a:bodyPr/>
          <a:lstStyle/>
          <a:p>
            <a:pPr algn="just"/>
            <a:r>
              <a:rPr lang="nl-NL" sz="1400"/>
              <a:t>This study uses an iterative approach, the workflow of which is outlined on this slide. Based on a tomography model, first a temperature and density model are determined. The density model is transformed into a gravity anomaly model using forward gravity modelling. These modelled gravity anomalies can be compared to observed gravity anomalies. Differences between the two can be used determine where compositional changes need to be applied in the thermal-density modelling. The proces converges quickly, four iterations are more than sufficient.</a:t>
            </a:r>
            <a:r>
              <a:rPr lang="nl-NL" sz="1200"/>
              <a:t> </a:t>
            </a:r>
          </a:p>
          <a:p>
            <a:pPr algn="l">
              <a:spcBef>
                <a:spcPct val="50000"/>
              </a:spcBef>
            </a:pPr>
            <a:endParaRPr lang="nl-NL" sz="1200"/>
          </a:p>
          <a:p>
            <a:pPr algn="l">
              <a:spcBef>
                <a:spcPct val="50000"/>
              </a:spcBef>
            </a:pPr>
            <a:endParaRPr lang="en-GB" sz="1400"/>
          </a:p>
        </p:txBody>
      </p:sp>
      <p:sp>
        <p:nvSpPr>
          <p:cNvPr id="70665" name="Rectangle 9">
            <a:hlinkClick r:id="rId5"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70666" name="Rectangle 10">
            <a:hlinkClick r:id="rId6" action="ppaction://hlinksldjump"/>
          </p:cNvPr>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70667" name="Rectangle 11">
            <a:hlinkClick r:id="rId7" action="ppaction://hlinksldjump"/>
          </p:cNvPr>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70668" name="Line 12"/>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0669" name="Line 13"/>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0670" name="Rectangle 14">
            <a:hlinkClick r:id="rId8" action="ppaction://hlinksldjump"/>
          </p:cNvPr>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70671" name="Line 15"/>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70672" name="Line 16"/>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70673" name="Line 17"/>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70674" name="Line 18"/>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70675" name="Line 19"/>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70676" name="Line 20"/>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70677" name="Text Box 21"/>
          <p:cNvSpPr txBox="1">
            <a:spLocks noChangeArrowheads="1"/>
          </p:cNvSpPr>
          <p:nvPr/>
        </p:nvSpPr>
        <p:spPr bwMode="auto">
          <a:xfrm>
            <a:off x="4537075" y="3527425"/>
            <a:ext cx="2303463"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3/4</a:t>
            </a:r>
            <a:endParaRPr lang="en-GB" sz="2400" b="1">
              <a:solidFill>
                <a:schemeClr val="accent2"/>
              </a:solidFill>
            </a:endParaRPr>
          </a:p>
        </p:txBody>
      </p:sp>
      <p:sp>
        <p:nvSpPr>
          <p:cNvPr id="70678" name="AutoShape 22">
            <a:hlinkClick r:id="rId9" action="ppaction://hlinksldjump"/>
          </p:cNvPr>
          <p:cNvSpPr>
            <a:spLocks noChangeArrowheads="1"/>
          </p:cNvSpPr>
          <p:nvPr/>
        </p:nvSpPr>
        <p:spPr bwMode="auto">
          <a:xfrm>
            <a:off x="6696075"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70679" name="AutoShape 23">
            <a:hlinkClick r:id="rId10" action="ppaction://hlinksldjump"/>
          </p:cNvPr>
          <p:cNvSpPr>
            <a:spLocks noChangeArrowheads="1"/>
          </p:cNvSpPr>
          <p:nvPr/>
        </p:nvSpPr>
        <p:spPr bwMode="auto">
          <a:xfrm rot="10800000">
            <a:off x="4176713"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pic>
        <p:nvPicPr>
          <p:cNvPr id="70680" name="Picture 10" descr="gfztrans">
            <a:hlinkClick r:id="" action="ppaction://hlinkshowjump?jump=firstslide"/>
          </p:cNvPr>
          <p:cNvPicPr>
            <a:picLocks noChangeAspect="1" noChangeArrowheads="1"/>
          </p:cNvPicPr>
          <p:nvPr/>
        </p:nvPicPr>
        <p:blipFill>
          <a:blip r:embed="rId11" cstate="email"/>
          <a:srcRect/>
          <a:stretch>
            <a:fillRect/>
          </a:stretch>
        </p:blipFill>
        <p:spPr bwMode="auto">
          <a:xfrm>
            <a:off x="10226675" y="71438"/>
            <a:ext cx="1295400" cy="936625"/>
          </a:xfrm>
          <a:prstGeom prst="rect">
            <a:avLst/>
          </a:prstGeom>
          <a:noFill/>
          <a:ln w="9525">
            <a:noFill/>
            <a:miter lim="800000"/>
            <a:headEnd/>
            <a:tailEnd/>
          </a:ln>
        </p:spPr>
      </p:pic>
      <p:pic>
        <p:nvPicPr>
          <p:cNvPr id="70682" name="Picture 26" descr="utrechtlogo">
            <a:hlinkClick r:id="" action="ppaction://hlinkshowjump?jump=firstslide"/>
          </p:cNvPr>
          <p:cNvPicPr>
            <a:picLocks noChangeAspect="1" noChangeArrowheads="1"/>
          </p:cNvPicPr>
          <p:nvPr/>
        </p:nvPicPr>
        <p:blipFill>
          <a:blip r:embed="rId12"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87" name="Picture 51"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39979"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39980"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9982" name="Picture 46" descr="D100It3"/>
          <p:cNvPicPr>
            <a:picLocks noChangeAspect="1" noChangeArrowheads="1"/>
          </p:cNvPicPr>
          <p:nvPr/>
        </p:nvPicPr>
        <p:blipFill>
          <a:blip r:embed="rId4" cstate="email"/>
          <a:srcRect/>
          <a:stretch>
            <a:fillRect/>
          </a:stretch>
        </p:blipFill>
        <p:spPr bwMode="auto">
          <a:xfrm>
            <a:off x="1081088" y="1152525"/>
            <a:ext cx="8351837" cy="4841875"/>
          </a:xfrm>
          <a:prstGeom prst="rect">
            <a:avLst/>
          </a:prstGeom>
          <a:noFill/>
        </p:spPr>
      </p:pic>
      <p:sp>
        <p:nvSpPr>
          <p:cNvPr id="39985"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3</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0" name="Picture 50"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41003"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1004"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1006" name="Picture 46" descr="D150It3"/>
          <p:cNvPicPr>
            <a:picLocks noChangeAspect="1" noChangeArrowheads="1"/>
          </p:cNvPicPr>
          <p:nvPr/>
        </p:nvPicPr>
        <p:blipFill>
          <a:blip r:embed="rId4" cstate="email"/>
          <a:srcRect/>
          <a:stretch>
            <a:fillRect/>
          </a:stretch>
        </p:blipFill>
        <p:spPr bwMode="auto">
          <a:xfrm>
            <a:off x="1081088" y="1152525"/>
            <a:ext cx="8351837" cy="4846638"/>
          </a:xfrm>
          <a:prstGeom prst="rect">
            <a:avLst/>
          </a:prstGeom>
          <a:noFill/>
        </p:spPr>
      </p:pic>
      <p:sp>
        <p:nvSpPr>
          <p:cNvPr id="41009"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3</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34" name="Picture 50"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42027"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2028"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2030" name="Picture 46" descr="D200It3"/>
          <p:cNvPicPr>
            <a:picLocks noChangeAspect="1" noChangeArrowheads="1"/>
          </p:cNvPicPr>
          <p:nvPr/>
        </p:nvPicPr>
        <p:blipFill>
          <a:blip r:embed="rId4" cstate="email"/>
          <a:srcRect/>
          <a:stretch>
            <a:fillRect/>
          </a:stretch>
        </p:blipFill>
        <p:spPr bwMode="auto">
          <a:xfrm>
            <a:off x="1081088" y="1152525"/>
            <a:ext cx="8351837" cy="4840288"/>
          </a:xfrm>
          <a:prstGeom prst="rect">
            <a:avLst/>
          </a:prstGeom>
          <a:noFill/>
        </p:spPr>
      </p:pic>
      <p:sp>
        <p:nvSpPr>
          <p:cNvPr id="42033"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3</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58" name="Picture 50"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43051"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3052"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3054" name="Picture 46" descr="T100It3"/>
          <p:cNvPicPr>
            <a:picLocks noChangeAspect="1" noChangeArrowheads="1"/>
          </p:cNvPicPr>
          <p:nvPr/>
        </p:nvPicPr>
        <p:blipFill>
          <a:blip r:embed="rId4" cstate="email"/>
          <a:srcRect/>
          <a:stretch>
            <a:fillRect/>
          </a:stretch>
        </p:blipFill>
        <p:spPr bwMode="auto">
          <a:xfrm>
            <a:off x="1081088" y="1152525"/>
            <a:ext cx="8382000" cy="4843463"/>
          </a:xfrm>
          <a:prstGeom prst="rect">
            <a:avLst/>
          </a:prstGeom>
          <a:noFill/>
        </p:spPr>
      </p:pic>
      <p:sp>
        <p:nvSpPr>
          <p:cNvPr id="43057"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3</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82" name="Picture 50"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44075"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4076"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4078" name="Picture 46" descr="T150It3"/>
          <p:cNvPicPr>
            <a:picLocks noChangeAspect="1" noChangeArrowheads="1"/>
          </p:cNvPicPr>
          <p:nvPr/>
        </p:nvPicPr>
        <p:blipFill>
          <a:blip r:embed="rId4" cstate="email"/>
          <a:srcRect/>
          <a:stretch>
            <a:fillRect/>
          </a:stretch>
        </p:blipFill>
        <p:spPr bwMode="auto">
          <a:xfrm>
            <a:off x="1081088" y="1152525"/>
            <a:ext cx="8404225" cy="4852988"/>
          </a:xfrm>
          <a:prstGeom prst="rect">
            <a:avLst/>
          </a:prstGeom>
          <a:noFill/>
        </p:spPr>
      </p:pic>
      <p:sp>
        <p:nvSpPr>
          <p:cNvPr id="44081"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3</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06" name="Picture 50" descr="BG3c"/>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45099"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5100"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5102" name="Picture 46" descr="T200It3"/>
          <p:cNvPicPr>
            <a:picLocks noChangeAspect="1" noChangeArrowheads="1"/>
          </p:cNvPicPr>
          <p:nvPr/>
        </p:nvPicPr>
        <p:blipFill>
          <a:blip r:embed="rId4" cstate="email"/>
          <a:srcRect/>
          <a:stretch>
            <a:fillRect/>
          </a:stretch>
        </p:blipFill>
        <p:spPr bwMode="auto">
          <a:xfrm>
            <a:off x="1089025" y="1152525"/>
            <a:ext cx="8343900" cy="4826000"/>
          </a:xfrm>
          <a:prstGeom prst="rect">
            <a:avLst/>
          </a:prstGeom>
          <a:noFill/>
        </p:spPr>
      </p:pic>
      <p:sp>
        <p:nvSpPr>
          <p:cNvPr id="45105"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3</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26627"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26628"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26629"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26630" name="Text Box 6"/>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26631"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26632" name="Rectangle 8"/>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26633"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26634"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26635"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6636"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26637"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26638"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26639"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26640"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26641"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26642"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26643"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26644" name="Rectangle 20"/>
          <p:cNvSpPr>
            <a:spLocks noChangeArrowheads="1"/>
          </p:cNvSpPr>
          <p:nvPr/>
        </p:nvSpPr>
        <p:spPr bwMode="auto">
          <a:xfrm>
            <a:off x="3744913" y="1727200"/>
            <a:ext cx="7272337" cy="4608513"/>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26645" name="AutoShape 21"/>
          <p:cNvSpPr>
            <a:spLocks noChangeArrowheads="1"/>
          </p:cNvSpPr>
          <p:nvPr/>
        </p:nvSpPr>
        <p:spPr bwMode="auto">
          <a:xfrm flipH="1">
            <a:off x="3024188" y="4248150"/>
            <a:ext cx="719137"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26646" name="Text Box 22"/>
          <p:cNvSpPr txBox="1">
            <a:spLocks noChangeArrowheads="1"/>
          </p:cNvSpPr>
          <p:nvPr/>
        </p:nvSpPr>
        <p:spPr bwMode="auto">
          <a:xfrm>
            <a:off x="3816350" y="1800225"/>
            <a:ext cx="3889375" cy="1370013"/>
          </a:xfrm>
          <a:prstGeom prst="rect">
            <a:avLst/>
          </a:prstGeom>
          <a:noFill/>
          <a:ln w="9525" algn="ctr">
            <a:noFill/>
            <a:miter lim="800000"/>
            <a:headEnd/>
            <a:tailEnd/>
          </a:ln>
          <a:effectLst/>
        </p:spPr>
        <p:txBody>
          <a:bodyPr>
            <a:spAutoFit/>
          </a:bodyPr>
          <a:lstStyle/>
          <a:p>
            <a:pPr algn="just"/>
            <a:r>
              <a:rPr lang="en-GB" sz="1200"/>
              <a:t>Shear wave velocities (Vs) are a function of temperature (T), pressure (P) and composition (X). Following the relations in Goes et al. (2000), and Cammarano (2003), T and ρ can be obtained from Vs. In the first iteration a general composition is used uniformly throughout the upper mantle. Resulting T and density anomalies (Δρ) can be seen to the right.</a:t>
            </a:r>
          </a:p>
        </p:txBody>
      </p:sp>
      <p:pic>
        <p:nvPicPr>
          <p:cNvPr id="26647" name="Picture 23" descr="eqV(TPX)_trans"/>
          <p:cNvPicPr>
            <a:picLocks noChangeAspect="1" noChangeArrowheads="1"/>
          </p:cNvPicPr>
          <p:nvPr/>
        </p:nvPicPr>
        <p:blipFill>
          <a:blip r:embed="rId3" cstate="email"/>
          <a:srcRect/>
          <a:stretch>
            <a:fillRect/>
          </a:stretch>
        </p:blipFill>
        <p:spPr bwMode="auto">
          <a:xfrm>
            <a:off x="8137525" y="1800225"/>
            <a:ext cx="2160588" cy="1127125"/>
          </a:xfrm>
          <a:prstGeom prst="rect">
            <a:avLst/>
          </a:prstGeom>
          <a:noFill/>
        </p:spPr>
      </p:pic>
      <p:sp>
        <p:nvSpPr>
          <p:cNvPr id="26654" name="Rectangle 30"/>
          <p:cNvSpPr>
            <a:spLocks noChangeArrowheads="1"/>
          </p:cNvSpPr>
          <p:nvPr/>
        </p:nvSpPr>
        <p:spPr bwMode="auto">
          <a:xfrm>
            <a:off x="4608513"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100km</a:t>
            </a:r>
            <a:endParaRPr lang="en-GB" sz="1400" b="1">
              <a:solidFill>
                <a:schemeClr val="accent2"/>
              </a:solidFill>
            </a:endParaRPr>
          </a:p>
        </p:txBody>
      </p:sp>
      <p:sp>
        <p:nvSpPr>
          <p:cNvPr id="26655" name="Rectangle 31"/>
          <p:cNvSpPr>
            <a:spLocks noChangeArrowheads="1"/>
          </p:cNvSpPr>
          <p:nvPr/>
        </p:nvSpPr>
        <p:spPr bwMode="auto">
          <a:xfrm>
            <a:off x="6842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150km</a:t>
            </a:r>
            <a:endParaRPr lang="en-GB" sz="1400" b="1">
              <a:solidFill>
                <a:schemeClr val="accent2"/>
              </a:solidFill>
            </a:endParaRPr>
          </a:p>
        </p:txBody>
      </p:sp>
      <p:sp>
        <p:nvSpPr>
          <p:cNvPr id="26656" name="Rectangle 32"/>
          <p:cNvSpPr>
            <a:spLocks noChangeArrowheads="1"/>
          </p:cNvSpPr>
          <p:nvPr/>
        </p:nvSpPr>
        <p:spPr bwMode="auto">
          <a:xfrm>
            <a:off x="9001125"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200km</a:t>
            </a:r>
            <a:endParaRPr lang="en-GB" sz="1400" b="1">
              <a:solidFill>
                <a:schemeClr val="accent2"/>
              </a:solidFill>
            </a:endParaRPr>
          </a:p>
        </p:txBody>
      </p:sp>
      <p:sp>
        <p:nvSpPr>
          <p:cNvPr id="26657" name="Text Box 33"/>
          <p:cNvSpPr txBox="1">
            <a:spLocks noChangeArrowheads="1"/>
          </p:cNvSpPr>
          <p:nvPr/>
        </p:nvSpPr>
        <p:spPr bwMode="auto">
          <a:xfrm>
            <a:off x="6265863" y="5761038"/>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4</a:t>
            </a:r>
            <a:endParaRPr lang="en-GB" sz="2400" b="1">
              <a:solidFill>
                <a:schemeClr val="accent2"/>
              </a:solidFill>
            </a:endParaRPr>
          </a:p>
        </p:txBody>
      </p:sp>
      <p:sp>
        <p:nvSpPr>
          <p:cNvPr id="26658" name="Text Box 34"/>
          <p:cNvSpPr txBox="1">
            <a:spLocks noChangeArrowheads="1"/>
          </p:cNvSpPr>
          <p:nvPr/>
        </p:nvSpPr>
        <p:spPr bwMode="auto">
          <a:xfrm>
            <a:off x="3744913" y="3665538"/>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Δρ</a:t>
            </a:r>
          </a:p>
        </p:txBody>
      </p:sp>
      <p:sp>
        <p:nvSpPr>
          <p:cNvPr id="26659" name="Text Box 35"/>
          <p:cNvSpPr txBox="1">
            <a:spLocks noChangeArrowheads="1"/>
          </p:cNvSpPr>
          <p:nvPr/>
        </p:nvSpPr>
        <p:spPr bwMode="auto">
          <a:xfrm>
            <a:off x="3744913" y="4824413"/>
            <a:ext cx="504825" cy="366712"/>
          </a:xfrm>
          <a:prstGeom prst="rect">
            <a:avLst/>
          </a:prstGeom>
          <a:noFill/>
          <a:ln w="9525" algn="ctr">
            <a:noFill/>
            <a:miter lim="800000"/>
            <a:headEnd/>
            <a:tailEnd/>
          </a:ln>
          <a:effectLst/>
        </p:spPr>
        <p:txBody>
          <a:bodyPr>
            <a:spAutoFit/>
          </a:bodyPr>
          <a:lstStyle/>
          <a:p>
            <a:pPr algn="l"/>
            <a:r>
              <a:rPr lang="en-GB">
                <a:solidFill>
                  <a:schemeClr val="accent2"/>
                </a:solidFill>
              </a:rPr>
              <a:t>T</a:t>
            </a:r>
          </a:p>
        </p:txBody>
      </p:sp>
      <p:sp>
        <p:nvSpPr>
          <p:cNvPr id="26663" name="Oval 39">
            <a:hlinkClick r:id="" action="ppaction://hlinkshowjump?jump=firstslide"/>
          </p:cNvPr>
          <p:cNvSpPr>
            <a:spLocks noChangeArrowheads="1"/>
          </p:cNvSpPr>
          <p:nvPr/>
        </p:nvSpPr>
        <p:spPr bwMode="auto">
          <a:xfrm>
            <a:off x="10729913" y="14398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26664" name="AutoShape 40">
            <a:hlinkClick r:id="rId4" action="ppaction://hlinksldjump"/>
          </p:cNvPr>
          <p:cNvSpPr>
            <a:spLocks noChangeArrowheads="1"/>
          </p:cNvSpPr>
          <p:nvPr/>
        </p:nvSpPr>
        <p:spPr bwMode="auto">
          <a:xfrm rot="10800000">
            <a:off x="5905500" y="5761038"/>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26665" name="AutoShape 41">
            <a:hlinkClick r:id="rId5" action="ppaction://hlinksldjump"/>
          </p:cNvPr>
          <p:cNvSpPr>
            <a:spLocks noChangeArrowheads="1"/>
          </p:cNvSpPr>
          <p:nvPr/>
        </p:nvSpPr>
        <p:spPr bwMode="auto">
          <a:xfrm rot="10800000">
            <a:off x="5040313" y="5761038"/>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26666" name="AutoShape 42">
            <a:hlinkClick r:id="rId5" action="ppaction://hlinksldjump"/>
          </p:cNvPr>
          <p:cNvSpPr>
            <a:spLocks noChangeArrowheads="1"/>
          </p:cNvSpPr>
          <p:nvPr/>
        </p:nvSpPr>
        <p:spPr bwMode="auto">
          <a:xfrm rot="10800000">
            <a:off x="4824413" y="5761038"/>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26668" name="Picture 44" descr="D100It4">
            <a:hlinkClick r:id="rId6" action="ppaction://hlinksldjump"/>
          </p:cNvPr>
          <p:cNvPicPr>
            <a:picLocks noChangeAspect="1" noChangeArrowheads="1"/>
          </p:cNvPicPr>
          <p:nvPr/>
        </p:nvPicPr>
        <p:blipFill>
          <a:blip r:embed="rId7" cstate="email"/>
          <a:srcRect/>
          <a:stretch>
            <a:fillRect/>
          </a:stretch>
        </p:blipFill>
        <p:spPr bwMode="auto">
          <a:xfrm>
            <a:off x="4248150" y="3384550"/>
            <a:ext cx="2016125" cy="1166813"/>
          </a:xfrm>
          <a:prstGeom prst="rect">
            <a:avLst/>
          </a:prstGeom>
          <a:noFill/>
        </p:spPr>
      </p:pic>
      <p:pic>
        <p:nvPicPr>
          <p:cNvPr id="26670" name="Picture 46" descr="D200It4">
            <a:hlinkClick r:id="rId8" action="ppaction://hlinksldjump"/>
          </p:cNvPr>
          <p:cNvPicPr>
            <a:picLocks noChangeAspect="1" noChangeArrowheads="1"/>
          </p:cNvPicPr>
          <p:nvPr/>
        </p:nvPicPr>
        <p:blipFill>
          <a:blip r:embed="rId9" cstate="email"/>
          <a:srcRect/>
          <a:stretch>
            <a:fillRect/>
          </a:stretch>
        </p:blipFill>
        <p:spPr bwMode="auto">
          <a:xfrm>
            <a:off x="8640763" y="3394075"/>
            <a:ext cx="2016125" cy="1173163"/>
          </a:xfrm>
          <a:prstGeom prst="rect">
            <a:avLst/>
          </a:prstGeom>
          <a:noFill/>
        </p:spPr>
      </p:pic>
      <p:pic>
        <p:nvPicPr>
          <p:cNvPr id="26671" name="Picture 47" descr="T100It4">
            <a:hlinkClick r:id="rId10" action="ppaction://hlinksldjump"/>
          </p:cNvPr>
          <p:cNvPicPr>
            <a:picLocks noChangeAspect="1" noChangeArrowheads="1"/>
          </p:cNvPicPr>
          <p:nvPr/>
        </p:nvPicPr>
        <p:blipFill>
          <a:blip r:embed="rId11" cstate="email"/>
          <a:srcRect/>
          <a:stretch>
            <a:fillRect/>
          </a:stretch>
        </p:blipFill>
        <p:spPr bwMode="auto">
          <a:xfrm>
            <a:off x="4248150" y="4535488"/>
            <a:ext cx="2017713" cy="1181100"/>
          </a:xfrm>
          <a:prstGeom prst="rect">
            <a:avLst/>
          </a:prstGeom>
          <a:noFill/>
        </p:spPr>
      </p:pic>
      <p:pic>
        <p:nvPicPr>
          <p:cNvPr id="26672" name="Picture 48" descr="T150It4">
            <a:hlinkClick r:id="rId12" action="ppaction://hlinksldjump"/>
          </p:cNvPr>
          <p:cNvPicPr>
            <a:picLocks noChangeAspect="1" noChangeArrowheads="1"/>
          </p:cNvPicPr>
          <p:nvPr/>
        </p:nvPicPr>
        <p:blipFill>
          <a:blip r:embed="rId13" cstate="email"/>
          <a:srcRect/>
          <a:stretch>
            <a:fillRect/>
          </a:stretch>
        </p:blipFill>
        <p:spPr bwMode="auto">
          <a:xfrm>
            <a:off x="6481763" y="4535488"/>
            <a:ext cx="2016125" cy="1176337"/>
          </a:xfrm>
          <a:prstGeom prst="rect">
            <a:avLst/>
          </a:prstGeom>
          <a:noFill/>
        </p:spPr>
      </p:pic>
      <p:pic>
        <p:nvPicPr>
          <p:cNvPr id="26673" name="Picture 49" descr="T200It4">
            <a:hlinkClick r:id="rId14" action="ppaction://hlinksldjump"/>
          </p:cNvPr>
          <p:cNvPicPr>
            <a:picLocks noChangeAspect="1" noChangeArrowheads="1"/>
          </p:cNvPicPr>
          <p:nvPr/>
        </p:nvPicPr>
        <p:blipFill>
          <a:blip r:embed="rId15" cstate="email"/>
          <a:srcRect/>
          <a:stretch>
            <a:fillRect/>
          </a:stretch>
        </p:blipFill>
        <p:spPr bwMode="auto">
          <a:xfrm>
            <a:off x="8640763" y="4535488"/>
            <a:ext cx="2016125" cy="1171575"/>
          </a:xfrm>
          <a:prstGeom prst="rect">
            <a:avLst/>
          </a:prstGeom>
          <a:noFill/>
        </p:spPr>
      </p:pic>
      <p:pic>
        <p:nvPicPr>
          <p:cNvPr id="26674" name="Picture 50" descr="D150It4">
            <a:hlinkClick r:id="rId16" action="ppaction://hlinksldjump"/>
          </p:cNvPr>
          <p:cNvPicPr>
            <a:picLocks noChangeAspect="1" noChangeArrowheads="1"/>
          </p:cNvPicPr>
          <p:nvPr/>
        </p:nvPicPr>
        <p:blipFill>
          <a:blip r:embed="rId17" cstate="email"/>
          <a:srcRect/>
          <a:stretch>
            <a:fillRect/>
          </a:stretch>
        </p:blipFill>
        <p:spPr bwMode="auto">
          <a:xfrm>
            <a:off x="6481763" y="3384550"/>
            <a:ext cx="2144712" cy="1182688"/>
          </a:xfrm>
          <a:prstGeom prst="rect">
            <a:avLst/>
          </a:prstGeom>
          <a:noFill/>
        </p:spPr>
      </p:pic>
      <p:pic>
        <p:nvPicPr>
          <p:cNvPr id="26675" name="Picture 10" descr="gfztrans">
            <a:hlinkClick r:id="" action="ppaction://hlinkshowjump?jump=firstslide"/>
          </p:cNvPr>
          <p:cNvPicPr>
            <a:picLocks noChangeAspect="1" noChangeArrowheads="1"/>
          </p:cNvPicPr>
          <p:nvPr/>
        </p:nvPicPr>
        <p:blipFill>
          <a:blip r:embed="rId18" cstate="email"/>
          <a:srcRect/>
          <a:stretch>
            <a:fillRect/>
          </a:stretch>
        </p:blipFill>
        <p:spPr bwMode="auto">
          <a:xfrm>
            <a:off x="10226675" y="71438"/>
            <a:ext cx="1295400" cy="936625"/>
          </a:xfrm>
          <a:prstGeom prst="rect">
            <a:avLst/>
          </a:prstGeom>
          <a:noFill/>
          <a:ln w="9525">
            <a:noFill/>
            <a:miter lim="800000"/>
            <a:headEnd/>
            <a:tailEnd/>
          </a:ln>
        </p:spPr>
      </p:pic>
      <p:pic>
        <p:nvPicPr>
          <p:cNvPr id="26676" name="Picture 52" descr="utrechtlogo">
            <a:hlinkClick r:id="" action="ppaction://hlinkshowjump?jump=firstslide"/>
          </p:cNvPr>
          <p:cNvPicPr>
            <a:picLocks noChangeAspect="1" noChangeArrowheads="1"/>
          </p:cNvPicPr>
          <p:nvPr/>
        </p:nvPicPr>
        <p:blipFill>
          <a:blip r:embed="rId19"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30"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46123"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6124"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6126" name="Picture 46" descr="D100It4"/>
          <p:cNvPicPr>
            <a:picLocks noChangeAspect="1" noChangeArrowheads="1"/>
          </p:cNvPicPr>
          <p:nvPr/>
        </p:nvPicPr>
        <p:blipFill>
          <a:blip r:embed="rId4" cstate="email"/>
          <a:srcRect/>
          <a:stretch>
            <a:fillRect/>
          </a:stretch>
        </p:blipFill>
        <p:spPr bwMode="auto">
          <a:xfrm>
            <a:off x="1079500" y="1152525"/>
            <a:ext cx="8353425" cy="4837113"/>
          </a:xfrm>
          <a:prstGeom prst="rect">
            <a:avLst/>
          </a:prstGeom>
          <a:noFill/>
        </p:spPr>
      </p:pic>
      <p:sp>
        <p:nvSpPr>
          <p:cNvPr id="46129"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4</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54"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47147"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7148"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7150" name="Picture 46" descr="D150It4"/>
          <p:cNvPicPr>
            <a:picLocks noChangeAspect="1" noChangeArrowheads="1"/>
          </p:cNvPicPr>
          <p:nvPr/>
        </p:nvPicPr>
        <p:blipFill>
          <a:blip r:embed="rId4" cstate="email"/>
          <a:srcRect/>
          <a:stretch>
            <a:fillRect/>
          </a:stretch>
        </p:blipFill>
        <p:spPr bwMode="auto">
          <a:xfrm>
            <a:off x="1081088" y="1152525"/>
            <a:ext cx="8783637" cy="4841875"/>
          </a:xfrm>
          <a:prstGeom prst="rect">
            <a:avLst/>
          </a:prstGeom>
          <a:noFill/>
        </p:spPr>
      </p:pic>
      <p:sp>
        <p:nvSpPr>
          <p:cNvPr id="47153"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4</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78"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48171"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8172"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8174" name="Picture 46" descr="D200It4"/>
          <p:cNvPicPr>
            <a:picLocks noChangeAspect="1" noChangeArrowheads="1"/>
          </p:cNvPicPr>
          <p:nvPr/>
        </p:nvPicPr>
        <p:blipFill>
          <a:blip r:embed="rId4" cstate="email"/>
          <a:srcRect/>
          <a:stretch>
            <a:fillRect/>
          </a:stretch>
        </p:blipFill>
        <p:spPr bwMode="auto">
          <a:xfrm>
            <a:off x="1081088" y="1223963"/>
            <a:ext cx="8280400" cy="4819650"/>
          </a:xfrm>
          <a:prstGeom prst="rect">
            <a:avLst/>
          </a:prstGeom>
          <a:noFill/>
        </p:spPr>
      </p:pic>
      <p:sp>
        <p:nvSpPr>
          <p:cNvPr id="48177"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Δρ, iteration 4</a:t>
            </a:r>
            <a:r>
              <a:rPr lang="nl-NL" sz="3200" b="1">
                <a:solidFill>
                  <a:schemeClr val="accent2"/>
                </a:solidFill>
              </a:rPr>
              <a:t> @ 200km </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71683"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60001"/>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71684"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71685"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1" baseline="30000">
                <a:solidFill>
                  <a:schemeClr val="accent2"/>
                </a:solidFill>
                <a:latin typeface="Verdana" pitchFamily="34" charset="0"/>
              </a:rPr>
              <a:t>1</a:t>
            </a:r>
            <a:r>
              <a:rPr lang="nl-NL" sz="1600" b="1">
                <a:solidFill>
                  <a:schemeClr val="accent2"/>
                </a:solidFill>
                <a:latin typeface="Verdana" pitchFamily="34" charset="0"/>
              </a:rPr>
              <a:t> Utrecht University (w.stolk@uu.nl), </a:t>
            </a:r>
            <a:r>
              <a:rPr lang="nl-NL" sz="1600" b="1" baseline="30000">
                <a:solidFill>
                  <a:schemeClr val="accent2"/>
                </a:solidFill>
                <a:latin typeface="Verdana" pitchFamily="34" charset="0"/>
              </a:rPr>
              <a:t>2</a:t>
            </a:r>
            <a:r>
              <a:rPr lang="nl-NL" sz="1600" b="1">
                <a:solidFill>
                  <a:schemeClr val="accent2"/>
                </a:solidFill>
                <a:latin typeface="Verdana" pitchFamily="34" charset="0"/>
              </a:rPr>
              <a:t>GeoForschungsZentrum Potsdam</a:t>
            </a:r>
            <a:endParaRPr lang="en-GB" sz="1600" b="1" baseline="30000">
              <a:solidFill>
                <a:schemeClr val="accent2"/>
              </a:solidFill>
              <a:latin typeface="Verdana" pitchFamily="34" charset="0"/>
            </a:endParaRPr>
          </a:p>
        </p:txBody>
      </p:sp>
      <p:sp>
        <p:nvSpPr>
          <p:cNvPr id="71686"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71687" name="Text Box 7">
            <a:hlinkClick r:id="rId4" action="ppaction://hlinksldjump"/>
          </p:cNvPr>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71688" name="Text Box 8"/>
          <p:cNvSpPr txBox="1">
            <a:spLocks noChangeArrowheads="1"/>
          </p:cNvSpPr>
          <p:nvPr/>
        </p:nvSpPr>
        <p:spPr bwMode="auto">
          <a:xfrm>
            <a:off x="2881313" y="1612900"/>
            <a:ext cx="5759450" cy="2449513"/>
          </a:xfrm>
          <a:prstGeom prst="rect">
            <a:avLst/>
          </a:prstGeom>
          <a:solidFill>
            <a:schemeClr val="bg1">
              <a:alpha val="60001"/>
            </a:schemeClr>
          </a:solidFill>
          <a:ln w="9525">
            <a:noFill/>
            <a:miter lim="800000"/>
            <a:headEnd/>
            <a:tailEnd/>
          </a:ln>
          <a:effectLst/>
        </p:spPr>
        <p:txBody>
          <a:bodyPr/>
          <a:lstStyle/>
          <a:p>
            <a:pPr algn="just"/>
            <a:r>
              <a:rPr lang="nl-NL" sz="1400"/>
              <a:t>You are kindly invited to click on the different steps outlined on this slide to obtain more information on that particular subject. The results of each step, and each iteration, are presented in those explanations as well. Figures can be enlarged by clicking on that figure. Clicking the title banner on top of a slide will always bring you back to the first slide.</a:t>
            </a:r>
            <a:endParaRPr lang="nl-NL" sz="1200"/>
          </a:p>
          <a:p>
            <a:pPr algn="l">
              <a:spcBef>
                <a:spcPct val="50000"/>
              </a:spcBef>
            </a:pPr>
            <a:endParaRPr lang="nl-NL" sz="1200"/>
          </a:p>
          <a:p>
            <a:pPr algn="l">
              <a:spcBef>
                <a:spcPct val="50000"/>
              </a:spcBef>
            </a:pPr>
            <a:endParaRPr lang="en-GB" sz="1400"/>
          </a:p>
        </p:txBody>
      </p:sp>
      <p:sp>
        <p:nvSpPr>
          <p:cNvPr id="71689" name="Rectangle 9">
            <a:hlinkClick r:id="rId5"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71690" name="Rectangle 10">
            <a:hlinkClick r:id="rId6" action="ppaction://hlinksldjump"/>
          </p:cNvPr>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71691" name="Rectangle 11">
            <a:hlinkClick r:id="rId7" action="ppaction://hlinksldjump"/>
          </p:cNvPr>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71692" name="Line 12"/>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1693" name="Line 13"/>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1694" name="Rectangle 14">
            <a:hlinkClick r:id="rId8" action="ppaction://hlinksldjump"/>
          </p:cNvPr>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71695" name="Line 15"/>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71696" name="Line 16"/>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71697" name="Line 17"/>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71698" name="Line 18"/>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71699" name="Line 19"/>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71700" name="Line 20"/>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71701" name="Text Box 21"/>
          <p:cNvSpPr txBox="1">
            <a:spLocks noChangeArrowheads="1"/>
          </p:cNvSpPr>
          <p:nvPr/>
        </p:nvSpPr>
        <p:spPr bwMode="auto">
          <a:xfrm>
            <a:off x="4537075" y="3527425"/>
            <a:ext cx="2303463"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4/4</a:t>
            </a:r>
            <a:endParaRPr lang="en-GB" sz="2400" b="1">
              <a:solidFill>
                <a:schemeClr val="accent2"/>
              </a:solidFill>
            </a:endParaRPr>
          </a:p>
        </p:txBody>
      </p:sp>
      <p:sp>
        <p:nvSpPr>
          <p:cNvPr id="71703" name="AutoShape 23">
            <a:hlinkClick r:id="rId9" action="ppaction://hlinksldjump"/>
          </p:cNvPr>
          <p:cNvSpPr>
            <a:spLocks noChangeArrowheads="1"/>
          </p:cNvSpPr>
          <p:nvPr/>
        </p:nvSpPr>
        <p:spPr bwMode="auto">
          <a:xfrm rot="10800000">
            <a:off x="4176713" y="3527425"/>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pic>
        <p:nvPicPr>
          <p:cNvPr id="71704" name="Picture 10" descr="gfztrans">
            <a:hlinkClick r:id="" action="ppaction://hlinkshowjump?jump=firstslide"/>
          </p:cNvPr>
          <p:cNvPicPr>
            <a:picLocks noChangeAspect="1" noChangeArrowheads="1"/>
          </p:cNvPicPr>
          <p:nvPr/>
        </p:nvPicPr>
        <p:blipFill>
          <a:blip r:embed="rId10" cstate="email"/>
          <a:srcRect/>
          <a:stretch>
            <a:fillRect/>
          </a:stretch>
        </p:blipFill>
        <p:spPr bwMode="auto">
          <a:xfrm>
            <a:off x="10226675" y="71438"/>
            <a:ext cx="1295400" cy="936625"/>
          </a:xfrm>
          <a:prstGeom prst="rect">
            <a:avLst/>
          </a:prstGeom>
          <a:noFill/>
          <a:ln w="9525">
            <a:noFill/>
            <a:miter lim="800000"/>
            <a:headEnd/>
            <a:tailEnd/>
          </a:ln>
        </p:spPr>
      </p:pic>
      <p:pic>
        <p:nvPicPr>
          <p:cNvPr id="71706" name="Picture 26" descr="utrechtlogo">
            <a:hlinkClick r:id="" action="ppaction://hlinkshowjump?jump=firstslide"/>
          </p:cNvPr>
          <p:cNvPicPr>
            <a:picLocks noChangeAspect="1" noChangeArrowheads="1"/>
          </p:cNvPicPr>
          <p:nvPr/>
        </p:nvPicPr>
        <p:blipFill>
          <a:blip r:embed="rId11"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02"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49195"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49196"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49198" name="Picture 46" descr="T100It4"/>
          <p:cNvPicPr>
            <a:picLocks noChangeAspect="1" noChangeArrowheads="1"/>
          </p:cNvPicPr>
          <p:nvPr/>
        </p:nvPicPr>
        <p:blipFill>
          <a:blip r:embed="rId4" cstate="email"/>
          <a:srcRect/>
          <a:stretch>
            <a:fillRect/>
          </a:stretch>
        </p:blipFill>
        <p:spPr bwMode="auto">
          <a:xfrm>
            <a:off x="1081088" y="1152525"/>
            <a:ext cx="8280400" cy="4843463"/>
          </a:xfrm>
          <a:prstGeom prst="rect">
            <a:avLst/>
          </a:prstGeom>
          <a:noFill/>
        </p:spPr>
      </p:pic>
      <p:sp>
        <p:nvSpPr>
          <p:cNvPr id="49201"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4</a:t>
            </a:r>
            <a:r>
              <a:rPr lang="nl-NL" sz="3200" b="1">
                <a:solidFill>
                  <a:schemeClr val="accent2"/>
                </a:solidFill>
              </a:rPr>
              <a:t>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26"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50219"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50220"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0222" name="Picture 46" descr="T150It4"/>
          <p:cNvPicPr>
            <a:picLocks noChangeAspect="1" noChangeArrowheads="1"/>
          </p:cNvPicPr>
          <p:nvPr/>
        </p:nvPicPr>
        <p:blipFill>
          <a:blip r:embed="rId4" cstate="email"/>
          <a:srcRect/>
          <a:stretch>
            <a:fillRect/>
          </a:stretch>
        </p:blipFill>
        <p:spPr bwMode="auto">
          <a:xfrm>
            <a:off x="1081088" y="1152525"/>
            <a:ext cx="8280400" cy="4837113"/>
          </a:xfrm>
          <a:prstGeom prst="rect">
            <a:avLst/>
          </a:prstGeom>
          <a:noFill/>
        </p:spPr>
      </p:pic>
      <p:sp>
        <p:nvSpPr>
          <p:cNvPr id="50225"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4</a:t>
            </a:r>
            <a:r>
              <a:rPr lang="nl-NL" sz="3200" b="1">
                <a:solidFill>
                  <a:schemeClr val="accent2"/>
                </a:solidFill>
              </a:rPr>
              <a:t> @ 150km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0" name="Picture 50" descr="BG3d"/>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51243" name="Rectangle 43">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51244" name="Oval 44">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1246" name="Picture 46" descr="T200It4"/>
          <p:cNvPicPr>
            <a:picLocks noChangeAspect="1" noChangeArrowheads="1"/>
          </p:cNvPicPr>
          <p:nvPr/>
        </p:nvPicPr>
        <p:blipFill>
          <a:blip r:embed="rId4" cstate="email"/>
          <a:srcRect/>
          <a:stretch>
            <a:fillRect/>
          </a:stretch>
        </p:blipFill>
        <p:spPr bwMode="auto">
          <a:xfrm>
            <a:off x="1081088" y="1152525"/>
            <a:ext cx="8280400" cy="4814888"/>
          </a:xfrm>
          <a:prstGeom prst="rect">
            <a:avLst/>
          </a:prstGeom>
          <a:noFill/>
        </p:spPr>
      </p:pic>
      <p:sp>
        <p:nvSpPr>
          <p:cNvPr id="51249" name="Text Box 49"/>
          <p:cNvSpPr txBox="1">
            <a:spLocks noChangeArrowheads="1"/>
          </p:cNvSpPr>
          <p:nvPr/>
        </p:nvSpPr>
        <p:spPr bwMode="auto">
          <a:xfrm>
            <a:off x="1512888" y="576263"/>
            <a:ext cx="7273925" cy="579437"/>
          </a:xfrm>
          <a:prstGeom prst="rect">
            <a:avLst/>
          </a:prstGeom>
          <a:noFill/>
          <a:ln w="9525" algn="ctr">
            <a:noFill/>
            <a:miter lim="800000"/>
            <a:headEnd/>
            <a:tailEnd/>
          </a:ln>
          <a:effectLst/>
        </p:spPr>
        <p:txBody>
          <a:bodyPr>
            <a:spAutoFit/>
          </a:bodyPr>
          <a:lstStyle/>
          <a:p>
            <a:pPr>
              <a:spcBef>
                <a:spcPct val="50000"/>
              </a:spcBef>
            </a:pPr>
            <a:r>
              <a:rPr lang="en-GB" sz="3200" b="1">
                <a:solidFill>
                  <a:schemeClr val="accent2"/>
                </a:solidFill>
              </a:rPr>
              <a:t>T, iteration 1</a:t>
            </a:r>
            <a:r>
              <a:rPr lang="nl-NL" sz="3200" b="1">
                <a:solidFill>
                  <a:schemeClr val="accent2"/>
                </a:solidFill>
              </a:rPr>
              <a:t> @ 200km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5123"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5124"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5125"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5130" name="Text Box 10"/>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5131" name="Text Box 11"/>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5132" name="Rectangle 12"/>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5133" name="Rectangle 13"/>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5134" name="Rectangle 14"/>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5135" name="Line 15"/>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136" name="Line 16"/>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137" name="Rectangle 17"/>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5138" name="Line 18"/>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5139" name="Line 19"/>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5140" name="Line 20"/>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5141" name="Line 21"/>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5142" name="Line 22"/>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5143" name="Line 23"/>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5172" name="Rectangle 52"/>
          <p:cNvSpPr>
            <a:spLocks noChangeArrowheads="1"/>
          </p:cNvSpPr>
          <p:nvPr/>
        </p:nvSpPr>
        <p:spPr bwMode="auto">
          <a:xfrm>
            <a:off x="288925" y="1727200"/>
            <a:ext cx="10801350" cy="2376488"/>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5173" name="AutoShape 53"/>
          <p:cNvSpPr>
            <a:spLocks noChangeArrowheads="1"/>
          </p:cNvSpPr>
          <p:nvPr/>
        </p:nvSpPr>
        <p:spPr bwMode="auto">
          <a:xfrm rot="16200000" flipH="1">
            <a:off x="5134769" y="3982244"/>
            <a:ext cx="360362" cy="603250"/>
          </a:xfrm>
          <a:prstGeom prst="rtTriangle">
            <a:avLst/>
          </a:prstGeom>
          <a:gradFill rotWithShape="1">
            <a:gsLst>
              <a:gs pos="0">
                <a:srgbClr val="FFCC00">
                  <a:gamma/>
                  <a:shade val="46275"/>
                  <a:invGamma/>
                </a:srgbClr>
              </a:gs>
              <a:gs pos="100000">
                <a:srgbClr val="FFCC00">
                  <a:alpha val="80000"/>
                </a:srgbClr>
              </a:gs>
            </a:gsLst>
            <a:lin ang="0" scaled="1"/>
          </a:gradFill>
          <a:ln w="9525">
            <a:noFill/>
            <a:miter lim="800000"/>
            <a:headEnd/>
            <a:tailEnd/>
          </a:ln>
          <a:effectLst/>
        </p:spPr>
        <p:txBody>
          <a:bodyPr wrap="none" anchor="ctr"/>
          <a:lstStyle/>
          <a:p>
            <a:endParaRPr lang="nl-NL"/>
          </a:p>
        </p:txBody>
      </p:sp>
      <p:sp>
        <p:nvSpPr>
          <p:cNvPr id="5179" name="Text Box 59"/>
          <p:cNvSpPr txBox="1">
            <a:spLocks noChangeArrowheads="1"/>
          </p:cNvSpPr>
          <p:nvPr/>
        </p:nvSpPr>
        <p:spPr bwMode="auto">
          <a:xfrm>
            <a:off x="288925" y="1698625"/>
            <a:ext cx="4679950" cy="2465388"/>
          </a:xfrm>
          <a:prstGeom prst="rect">
            <a:avLst/>
          </a:prstGeom>
          <a:noFill/>
          <a:ln w="9525" algn="ctr">
            <a:noFill/>
            <a:miter lim="800000"/>
            <a:headEnd/>
            <a:tailEnd/>
          </a:ln>
          <a:effectLst/>
        </p:spPr>
        <p:txBody>
          <a:bodyPr>
            <a:spAutoFit/>
          </a:bodyPr>
          <a:lstStyle/>
          <a:p>
            <a:pPr algn="just"/>
            <a:r>
              <a:rPr lang="en-GB" sz="1200"/>
              <a:t>The gravitational potential of a collection of masses is the sum of the gravitational attractions of the individual masses (eq. 1). This equation can be approached by a numerical sum over a finite number of bodies with a constant density (ρ) multiplied by the volume integral over that body (ψ) (eq. 2). Fortunately, the integral over ψ is easily evaluated for two simple bodies, a parallelepiped (fig. A.) and a sector zone (fig. B).</a:t>
            </a:r>
          </a:p>
          <a:p>
            <a:pPr algn="just"/>
            <a:r>
              <a:rPr lang="nl-NL" sz="1200"/>
              <a:t>Volume elements close (within 3 degrees) to the evaluation point (m) are replaced by a parallelepiped with the same mass and the same center of mass. Volume elements farther away are replaced with sector zones, again with the same mass and center of mass as the original volume element. All in all, the inaccuracy due to approximation stays within 1mGal.</a:t>
            </a:r>
            <a:endParaRPr lang="en-GB" sz="1200"/>
          </a:p>
        </p:txBody>
      </p:sp>
      <p:sp>
        <p:nvSpPr>
          <p:cNvPr id="5181" name="Oval 61">
            <a:hlinkClick r:id="rId3" action="ppaction://hlinksldjump"/>
          </p:cNvPr>
          <p:cNvSpPr>
            <a:spLocks noChangeArrowheads="1"/>
          </p:cNvSpPr>
          <p:nvPr/>
        </p:nvSpPr>
        <p:spPr bwMode="auto">
          <a:xfrm>
            <a:off x="10801350" y="14398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5182" name="Text Box 62"/>
          <p:cNvSpPr txBox="1">
            <a:spLocks noChangeArrowheads="1"/>
          </p:cNvSpPr>
          <p:nvPr/>
        </p:nvSpPr>
        <p:spPr bwMode="auto">
          <a:xfrm>
            <a:off x="5040313" y="2160588"/>
            <a:ext cx="360362" cy="366712"/>
          </a:xfrm>
          <a:prstGeom prst="rect">
            <a:avLst/>
          </a:prstGeom>
          <a:noFill/>
          <a:ln w="9525" algn="ctr">
            <a:noFill/>
            <a:miter lim="800000"/>
            <a:headEnd/>
            <a:tailEnd/>
          </a:ln>
          <a:effectLst/>
        </p:spPr>
        <p:txBody>
          <a:bodyPr>
            <a:spAutoFit/>
          </a:bodyPr>
          <a:lstStyle/>
          <a:p>
            <a:pPr>
              <a:spcBef>
                <a:spcPct val="50000"/>
              </a:spcBef>
            </a:pPr>
            <a:r>
              <a:rPr lang="nl-NL">
                <a:solidFill>
                  <a:schemeClr val="accent2"/>
                </a:solidFill>
              </a:rPr>
              <a:t>1</a:t>
            </a:r>
            <a:endParaRPr lang="en-GB">
              <a:solidFill>
                <a:schemeClr val="accent2"/>
              </a:solidFill>
            </a:endParaRPr>
          </a:p>
        </p:txBody>
      </p:sp>
      <p:sp>
        <p:nvSpPr>
          <p:cNvPr id="5183" name="Text Box 63"/>
          <p:cNvSpPr txBox="1">
            <a:spLocks noChangeArrowheads="1"/>
          </p:cNvSpPr>
          <p:nvPr/>
        </p:nvSpPr>
        <p:spPr bwMode="auto">
          <a:xfrm>
            <a:off x="5040313" y="3095625"/>
            <a:ext cx="360362" cy="366713"/>
          </a:xfrm>
          <a:prstGeom prst="rect">
            <a:avLst/>
          </a:prstGeom>
          <a:noFill/>
          <a:ln w="9525" algn="ctr">
            <a:noFill/>
            <a:miter lim="800000"/>
            <a:headEnd/>
            <a:tailEnd/>
          </a:ln>
          <a:effectLst/>
        </p:spPr>
        <p:txBody>
          <a:bodyPr>
            <a:spAutoFit/>
          </a:bodyPr>
          <a:lstStyle/>
          <a:p>
            <a:pPr>
              <a:spcBef>
                <a:spcPct val="50000"/>
              </a:spcBef>
            </a:pPr>
            <a:r>
              <a:rPr lang="nl-NL">
                <a:solidFill>
                  <a:schemeClr val="accent2"/>
                </a:solidFill>
              </a:rPr>
              <a:t>2</a:t>
            </a:r>
            <a:endParaRPr lang="en-GB">
              <a:solidFill>
                <a:schemeClr val="accent2"/>
              </a:solidFill>
            </a:endParaRPr>
          </a:p>
        </p:txBody>
      </p:sp>
      <p:sp>
        <p:nvSpPr>
          <p:cNvPr id="5184" name="Text Box 64"/>
          <p:cNvSpPr txBox="1">
            <a:spLocks noChangeArrowheads="1"/>
          </p:cNvSpPr>
          <p:nvPr/>
        </p:nvSpPr>
        <p:spPr bwMode="auto">
          <a:xfrm>
            <a:off x="8713788" y="1871663"/>
            <a:ext cx="360362" cy="366712"/>
          </a:xfrm>
          <a:prstGeom prst="rect">
            <a:avLst/>
          </a:prstGeom>
          <a:noFill/>
          <a:ln w="9525" algn="ctr">
            <a:noFill/>
            <a:miter lim="800000"/>
            <a:headEnd/>
            <a:tailEnd/>
          </a:ln>
          <a:effectLst/>
        </p:spPr>
        <p:txBody>
          <a:bodyPr>
            <a:spAutoFit/>
          </a:bodyPr>
          <a:lstStyle/>
          <a:p>
            <a:pPr>
              <a:spcBef>
                <a:spcPct val="50000"/>
              </a:spcBef>
            </a:pPr>
            <a:r>
              <a:rPr lang="nl-NL">
                <a:solidFill>
                  <a:schemeClr val="accent2"/>
                </a:solidFill>
              </a:rPr>
              <a:t>A</a:t>
            </a:r>
            <a:endParaRPr lang="en-GB">
              <a:solidFill>
                <a:schemeClr val="accent2"/>
              </a:solidFill>
            </a:endParaRPr>
          </a:p>
        </p:txBody>
      </p:sp>
      <p:sp>
        <p:nvSpPr>
          <p:cNvPr id="5185" name="Text Box 65"/>
          <p:cNvSpPr txBox="1">
            <a:spLocks noChangeArrowheads="1"/>
          </p:cNvSpPr>
          <p:nvPr/>
        </p:nvSpPr>
        <p:spPr bwMode="auto">
          <a:xfrm>
            <a:off x="10369550" y="1871663"/>
            <a:ext cx="360363" cy="366712"/>
          </a:xfrm>
          <a:prstGeom prst="rect">
            <a:avLst/>
          </a:prstGeom>
          <a:noFill/>
          <a:ln w="9525" algn="ctr">
            <a:noFill/>
            <a:miter lim="800000"/>
            <a:headEnd/>
            <a:tailEnd/>
          </a:ln>
          <a:effectLst/>
        </p:spPr>
        <p:txBody>
          <a:bodyPr>
            <a:spAutoFit/>
          </a:bodyPr>
          <a:lstStyle/>
          <a:p>
            <a:pPr>
              <a:spcBef>
                <a:spcPct val="50000"/>
              </a:spcBef>
            </a:pPr>
            <a:r>
              <a:rPr lang="nl-NL">
                <a:solidFill>
                  <a:schemeClr val="accent2"/>
                </a:solidFill>
              </a:rPr>
              <a:t>B</a:t>
            </a:r>
            <a:endParaRPr lang="en-GB">
              <a:solidFill>
                <a:schemeClr val="accent2"/>
              </a:solidFill>
            </a:endParaRPr>
          </a:p>
        </p:txBody>
      </p:sp>
      <p:pic>
        <p:nvPicPr>
          <p:cNvPr id="5186" name="Picture 66" descr="sectorzone_trans"/>
          <p:cNvPicPr>
            <a:picLocks noChangeAspect="1" noChangeArrowheads="1"/>
          </p:cNvPicPr>
          <p:nvPr/>
        </p:nvPicPr>
        <p:blipFill>
          <a:blip r:embed="rId4" cstate="email"/>
          <a:srcRect/>
          <a:stretch>
            <a:fillRect/>
          </a:stretch>
        </p:blipFill>
        <p:spPr bwMode="auto">
          <a:xfrm>
            <a:off x="9139238" y="1871663"/>
            <a:ext cx="1843087" cy="2089150"/>
          </a:xfrm>
          <a:prstGeom prst="rect">
            <a:avLst/>
          </a:prstGeom>
          <a:noFill/>
        </p:spPr>
      </p:pic>
      <p:pic>
        <p:nvPicPr>
          <p:cNvPr id="5187" name="Picture 67" descr="parallelepiped_trans"/>
          <p:cNvPicPr>
            <a:picLocks noChangeAspect="1" noChangeArrowheads="1"/>
          </p:cNvPicPr>
          <p:nvPr/>
        </p:nvPicPr>
        <p:blipFill>
          <a:blip r:embed="rId5" cstate="email"/>
          <a:srcRect/>
          <a:stretch>
            <a:fillRect/>
          </a:stretch>
        </p:blipFill>
        <p:spPr bwMode="auto">
          <a:xfrm>
            <a:off x="7199313" y="1871663"/>
            <a:ext cx="1874837" cy="2089150"/>
          </a:xfrm>
          <a:prstGeom prst="rect">
            <a:avLst/>
          </a:prstGeom>
          <a:noFill/>
        </p:spPr>
      </p:pic>
      <p:pic>
        <p:nvPicPr>
          <p:cNvPr id="5189" name="Picture 69" descr="eqGrav1_trans"/>
          <p:cNvPicPr>
            <a:picLocks noChangeAspect="1" noChangeArrowheads="1"/>
          </p:cNvPicPr>
          <p:nvPr/>
        </p:nvPicPr>
        <p:blipFill>
          <a:blip r:embed="rId6" cstate="email"/>
          <a:srcRect/>
          <a:stretch>
            <a:fillRect/>
          </a:stretch>
        </p:blipFill>
        <p:spPr bwMode="auto">
          <a:xfrm>
            <a:off x="5329238" y="2016125"/>
            <a:ext cx="1655762" cy="577850"/>
          </a:xfrm>
          <a:prstGeom prst="rect">
            <a:avLst/>
          </a:prstGeom>
          <a:noFill/>
        </p:spPr>
      </p:pic>
      <p:pic>
        <p:nvPicPr>
          <p:cNvPr id="5190" name="Picture 70" descr="eqGrav2_trans"/>
          <p:cNvPicPr>
            <a:picLocks noChangeAspect="1" noChangeArrowheads="1"/>
          </p:cNvPicPr>
          <p:nvPr/>
        </p:nvPicPr>
        <p:blipFill>
          <a:blip r:embed="rId7" cstate="email"/>
          <a:srcRect/>
          <a:stretch>
            <a:fillRect/>
          </a:stretch>
        </p:blipFill>
        <p:spPr bwMode="auto">
          <a:xfrm>
            <a:off x="5329238" y="2952750"/>
            <a:ext cx="1871662" cy="666750"/>
          </a:xfrm>
          <a:prstGeom prst="rect">
            <a:avLst/>
          </a:prstGeom>
          <a:noFill/>
        </p:spPr>
      </p:pic>
      <p:pic>
        <p:nvPicPr>
          <p:cNvPr id="5191" name="Picture 10" descr="gfztrans">
            <a:hlinkClick r:id="" action="ppaction://hlinkshowjump?jump=firstslide"/>
          </p:cNvPr>
          <p:cNvPicPr>
            <a:picLocks noChangeAspect="1" noChangeArrowheads="1"/>
          </p:cNvPicPr>
          <p:nvPr/>
        </p:nvPicPr>
        <p:blipFill>
          <a:blip r:embed="rId8" cstate="email"/>
          <a:srcRect/>
          <a:stretch>
            <a:fillRect/>
          </a:stretch>
        </p:blipFill>
        <p:spPr bwMode="auto">
          <a:xfrm>
            <a:off x="10226675" y="71438"/>
            <a:ext cx="1295400" cy="936625"/>
          </a:xfrm>
          <a:prstGeom prst="rect">
            <a:avLst/>
          </a:prstGeom>
          <a:noFill/>
          <a:ln w="9525">
            <a:noFill/>
            <a:miter lim="800000"/>
            <a:headEnd/>
            <a:tailEnd/>
          </a:ln>
        </p:spPr>
      </p:pic>
      <p:pic>
        <p:nvPicPr>
          <p:cNvPr id="5192" name="Picture 72" descr="utrechtlogo">
            <a:hlinkClick r:id="" action="ppaction://hlinkshowjump?jump=firstslide"/>
          </p:cNvPr>
          <p:cNvPicPr>
            <a:picLocks noChangeAspect="1" noChangeArrowheads="1"/>
          </p:cNvPicPr>
          <p:nvPr/>
        </p:nvPicPr>
        <p:blipFill>
          <a:blip r:embed="rId9"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6147"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6148"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6149"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6150"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6151"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6152"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6153"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6154"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6155"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156"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157"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6158"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6159"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6160"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6161"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6162"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6163"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6164" name="Rectangle 20"/>
          <p:cNvSpPr>
            <a:spLocks noChangeArrowheads="1"/>
          </p:cNvSpPr>
          <p:nvPr/>
        </p:nvSpPr>
        <p:spPr bwMode="auto">
          <a:xfrm>
            <a:off x="792163" y="1584325"/>
            <a:ext cx="6696075" cy="4248150"/>
          </a:xfrm>
          <a:prstGeom prst="rect">
            <a:avLst/>
          </a:prstGeom>
          <a:gradFill rotWithShape="1">
            <a:gsLst>
              <a:gs pos="0">
                <a:srgbClr val="FFCC00">
                  <a:gamma/>
                  <a:shade val="46275"/>
                  <a:invGamma/>
                </a:srgbClr>
              </a:gs>
              <a:gs pos="100000">
                <a:srgbClr val="FFCC00">
                  <a:alpha val="80000"/>
                </a:srgbClr>
              </a:gs>
            </a:gsLst>
            <a:lin ang="2700000" scaled="1"/>
          </a:gradFill>
          <a:ln w="9525">
            <a:noFill/>
            <a:miter lim="800000"/>
            <a:headEnd/>
            <a:tailEnd/>
          </a:ln>
          <a:effectLst/>
        </p:spPr>
        <p:txBody>
          <a:bodyPr wrap="none" anchor="ctr"/>
          <a:lstStyle/>
          <a:p>
            <a:endParaRPr lang="nl-NL"/>
          </a:p>
        </p:txBody>
      </p:sp>
      <p:sp>
        <p:nvSpPr>
          <p:cNvPr id="6165" name="AutoShape 21"/>
          <p:cNvSpPr>
            <a:spLocks noChangeArrowheads="1"/>
          </p:cNvSpPr>
          <p:nvPr/>
        </p:nvSpPr>
        <p:spPr bwMode="auto">
          <a:xfrm>
            <a:off x="7489825" y="4248150"/>
            <a:ext cx="576263"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6168" name="Text Box 24"/>
          <p:cNvSpPr txBox="1">
            <a:spLocks noChangeArrowheads="1"/>
          </p:cNvSpPr>
          <p:nvPr/>
        </p:nvSpPr>
        <p:spPr bwMode="auto">
          <a:xfrm>
            <a:off x="936625" y="1800225"/>
            <a:ext cx="6264275" cy="1735138"/>
          </a:xfrm>
          <a:prstGeom prst="rect">
            <a:avLst/>
          </a:prstGeom>
          <a:noFill/>
          <a:ln w="9525" algn="ctr">
            <a:noFill/>
            <a:miter lim="800000"/>
            <a:headEnd/>
            <a:tailEnd/>
          </a:ln>
          <a:effectLst/>
        </p:spPr>
        <p:txBody>
          <a:bodyPr>
            <a:spAutoFit/>
          </a:bodyPr>
          <a:lstStyle/>
          <a:p>
            <a:pPr algn="just"/>
            <a:r>
              <a:rPr lang="nl-NL" sz="1200"/>
              <a:t>The modelled gravity anomaly, obtained through forward gravity modelling of the mantle density model can be compared with the residual mantle gravity anomaly obtained by subtracting from the observed gravity anomaly [Foerste et al. 2011] the gravity signal of the crust. Thus areas with a mass-deficit turn up blue, whereas areas with a mass-surpluss are red. It can be seen in iteration 1 that large cratonic areas such as the Siberian craton and the East European Platform show a mass deficit, presumably caused by a depleted cratonic root. Cratonic araes in northeast China and India do not show this mass deficit, suggesting the lack of a cratonic root in these areas [e.g. Griffin et Al. 1998, Zheng et Al, 1998].</a:t>
            </a:r>
          </a:p>
        </p:txBody>
      </p:sp>
      <p:sp>
        <p:nvSpPr>
          <p:cNvPr id="6169" name="Oval 25">
            <a:hlinkClick r:id="rId5" action="ppaction://hlinksldjump"/>
          </p:cNvPr>
          <p:cNvSpPr>
            <a:spLocks noChangeArrowheads="1"/>
          </p:cNvSpPr>
          <p:nvPr/>
        </p:nvSpPr>
        <p:spPr bwMode="auto">
          <a:xfrm>
            <a:off x="7200900" y="12954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170" name="Text Box 26"/>
          <p:cNvSpPr txBox="1">
            <a:spLocks noChangeArrowheads="1"/>
          </p:cNvSpPr>
          <p:nvPr/>
        </p:nvSpPr>
        <p:spPr bwMode="auto">
          <a:xfrm>
            <a:off x="3024188" y="5111750"/>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1</a:t>
            </a:r>
            <a:endParaRPr lang="en-GB" sz="2400" b="1">
              <a:solidFill>
                <a:schemeClr val="accent2"/>
              </a:solidFill>
            </a:endParaRPr>
          </a:p>
        </p:txBody>
      </p:sp>
      <p:sp>
        <p:nvSpPr>
          <p:cNvPr id="6171" name="AutoShape 27">
            <a:hlinkClick r:id="rId6" action="ppaction://hlinksldjump"/>
          </p:cNvPr>
          <p:cNvSpPr>
            <a:spLocks noChangeArrowheads="1"/>
          </p:cNvSpPr>
          <p:nvPr/>
        </p:nvSpPr>
        <p:spPr bwMode="auto">
          <a:xfrm>
            <a:off x="5183188" y="5111750"/>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6172" name="AutoShape 28">
            <a:hlinkClick r:id="rId7" action="ppaction://hlinksldjump"/>
          </p:cNvPr>
          <p:cNvSpPr>
            <a:spLocks noChangeArrowheads="1"/>
          </p:cNvSpPr>
          <p:nvPr/>
        </p:nvSpPr>
        <p:spPr bwMode="auto">
          <a:xfrm>
            <a:off x="6048375" y="5111750"/>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6173" name="AutoShape 29">
            <a:hlinkClick r:id="rId7" action="ppaction://hlinksldjump"/>
          </p:cNvPr>
          <p:cNvSpPr>
            <a:spLocks noChangeArrowheads="1"/>
          </p:cNvSpPr>
          <p:nvPr/>
        </p:nvSpPr>
        <p:spPr bwMode="auto">
          <a:xfrm>
            <a:off x="6480175" y="5111750"/>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6178" name="Picture 34" descr="grav1">
            <a:hlinkClick r:id="rId8" action="ppaction://hlinksldjump"/>
          </p:cNvPr>
          <p:cNvPicPr>
            <a:picLocks noChangeAspect="1" noChangeArrowheads="1"/>
          </p:cNvPicPr>
          <p:nvPr/>
        </p:nvPicPr>
        <p:blipFill>
          <a:blip r:embed="rId9" cstate="email"/>
          <a:srcRect/>
          <a:stretch>
            <a:fillRect/>
          </a:stretch>
        </p:blipFill>
        <p:spPr bwMode="auto">
          <a:xfrm>
            <a:off x="2736850" y="3527425"/>
            <a:ext cx="2638425" cy="1549400"/>
          </a:xfrm>
          <a:prstGeom prst="rect">
            <a:avLst/>
          </a:prstGeom>
          <a:noFill/>
        </p:spPr>
      </p:pic>
      <p:pic>
        <p:nvPicPr>
          <p:cNvPr id="6179" name="Picture 10" descr="gfztrans">
            <a:hlinkClick r:id="" action="ppaction://hlinkshowjump?jump=firstslide"/>
          </p:cNvPr>
          <p:cNvPicPr>
            <a:picLocks noChangeAspect="1" noChangeArrowheads="1"/>
          </p:cNvPicPr>
          <p:nvPr/>
        </p:nvPicPr>
        <p:blipFill>
          <a:blip r:embed="rId10" cstate="email"/>
          <a:srcRect/>
          <a:stretch>
            <a:fillRect/>
          </a:stretch>
        </p:blipFill>
        <p:spPr bwMode="auto">
          <a:xfrm>
            <a:off x="10226675" y="71438"/>
            <a:ext cx="1295400" cy="936625"/>
          </a:xfrm>
          <a:prstGeom prst="rect">
            <a:avLst/>
          </a:prstGeom>
          <a:noFill/>
          <a:ln w="9525">
            <a:noFill/>
            <a:miter lim="800000"/>
            <a:headEnd/>
            <a:tailEnd/>
          </a:ln>
        </p:spPr>
      </p:pic>
      <p:pic>
        <p:nvPicPr>
          <p:cNvPr id="6180" name="Picture 36" descr="utrechtlogo">
            <a:hlinkClick r:id="" action="ppaction://hlinkshowjump?jump=firstslide"/>
          </p:cNvPr>
          <p:cNvPicPr>
            <a:picLocks noChangeAspect="1" noChangeArrowheads="1"/>
          </p:cNvPicPr>
          <p:nvPr/>
        </p:nvPicPr>
        <p:blipFill>
          <a:blip r:embed="rId11"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36" name="Picture 40" descr="BG4a"/>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55325" name="Rectangle 2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sp>
        <p:nvSpPr>
          <p:cNvPr id="55326" name="Oval 30">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5327" name="Picture 31" descr="grav1"/>
          <p:cNvPicPr>
            <a:picLocks noChangeAspect="1" noChangeArrowheads="1"/>
          </p:cNvPicPr>
          <p:nvPr/>
        </p:nvPicPr>
        <p:blipFill>
          <a:blip r:embed="rId4" cstate="email"/>
          <a:srcRect/>
          <a:stretch>
            <a:fillRect/>
          </a:stretch>
        </p:blipFill>
        <p:spPr bwMode="auto">
          <a:xfrm>
            <a:off x="1081088" y="1152525"/>
            <a:ext cx="8208962" cy="4822825"/>
          </a:xfrm>
          <a:prstGeom prst="rect">
            <a:avLst/>
          </a:prstGeom>
          <a:noFill/>
        </p:spPr>
      </p:pic>
      <p:sp>
        <p:nvSpPr>
          <p:cNvPr id="55334" name="Text Box 38"/>
          <p:cNvSpPr txBox="1">
            <a:spLocks noChangeArrowheads="1"/>
          </p:cNvSpPr>
          <p:nvPr/>
        </p:nvSpPr>
        <p:spPr bwMode="auto">
          <a:xfrm>
            <a:off x="1512888" y="287338"/>
            <a:ext cx="7273925" cy="1066800"/>
          </a:xfrm>
          <a:prstGeom prst="rect">
            <a:avLst/>
          </a:prstGeom>
          <a:noFill/>
          <a:ln w="9525" algn="ctr">
            <a:noFill/>
            <a:miter lim="800000"/>
            <a:headEnd/>
            <a:tailEnd/>
          </a:ln>
          <a:effectLst/>
        </p:spPr>
        <p:txBody>
          <a:bodyPr>
            <a:spAutoFit/>
          </a:bodyPr>
          <a:lstStyle/>
          <a:p>
            <a:r>
              <a:rPr lang="en-GB" sz="3200" b="1">
                <a:solidFill>
                  <a:schemeClr val="accent2"/>
                </a:solidFill>
              </a:rPr>
              <a:t>Gravity anomaly difference,</a:t>
            </a:r>
          </a:p>
          <a:p>
            <a:r>
              <a:rPr lang="en-GB" sz="3200" b="1">
                <a:solidFill>
                  <a:schemeClr val="accent2"/>
                </a:solidFill>
              </a:rPr>
              <a:t> iteration 1</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52227"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52228"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52229"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52230"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52231"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52232"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52233"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52234"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52235"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2236"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2237"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52238"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52239"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52240"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52241"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52242"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52243"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52244" name="Rectangle 20"/>
          <p:cNvSpPr>
            <a:spLocks noChangeArrowheads="1"/>
          </p:cNvSpPr>
          <p:nvPr/>
        </p:nvSpPr>
        <p:spPr bwMode="auto">
          <a:xfrm>
            <a:off x="792163" y="1584325"/>
            <a:ext cx="6696075" cy="4248150"/>
          </a:xfrm>
          <a:prstGeom prst="rect">
            <a:avLst/>
          </a:prstGeom>
          <a:gradFill rotWithShape="1">
            <a:gsLst>
              <a:gs pos="0">
                <a:srgbClr val="FFCC00">
                  <a:gamma/>
                  <a:shade val="46275"/>
                  <a:invGamma/>
                </a:srgbClr>
              </a:gs>
              <a:gs pos="100000">
                <a:srgbClr val="FFCC00">
                  <a:alpha val="80000"/>
                </a:srgbClr>
              </a:gs>
            </a:gsLst>
            <a:lin ang="2700000" scaled="1"/>
          </a:gradFill>
          <a:ln w="9525">
            <a:noFill/>
            <a:miter lim="800000"/>
            <a:headEnd/>
            <a:tailEnd/>
          </a:ln>
          <a:effectLst/>
        </p:spPr>
        <p:txBody>
          <a:bodyPr wrap="none" anchor="ctr"/>
          <a:lstStyle/>
          <a:p>
            <a:endParaRPr lang="nl-NL"/>
          </a:p>
        </p:txBody>
      </p:sp>
      <p:sp>
        <p:nvSpPr>
          <p:cNvPr id="52245" name="AutoShape 21"/>
          <p:cNvSpPr>
            <a:spLocks noChangeArrowheads="1"/>
          </p:cNvSpPr>
          <p:nvPr/>
        </p:nvSpPr>
        <p:spPr bwMode="auto">
          <a:xfrm>
            <a:off x="7489825" y="4248150"/>
            <a:ext cx="576263"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52247" name="Oval 23">
            <a:hlinkClick r:id="rId5" action="ppaction://hlinksldjump"/>
          </p:cNvPr>
          <p:cNvSpPr>
            <a:spLocks noChangeArrowheads="1"/>
          </p:cNvSpPr>
          <p:nvPr/>
        </p:nvSpPr>
        <p:spPr bwMode="auto">
          <a:xfrm>
            <a:off x="7200900" y="12954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52248" name="Text Box 24"/>
          <p:cNvSpPr txBox="1">
            <a:spLocks noChangeArrowheads="1"/>
          </p:cNvSpPr>
          <p:nvPr/>
        </p:nvSpPr>
        <p:spPr bwMode="auto">
          <a:xfrm>
            <a:off x="3024188" y="5111750"/>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2</a:t>
            </a:r>
            <a:endParaRPr lang="en-GB" sz="2400" b="1">
              <a:solidFill>
                <a:schemeClr val="accent2"/>
              </a:solidFill>
            </a:endParaRPr>
          </a:p>
        </p:txBody>
      </p:sp>
      <p:sp>
        <p:nvSpPr>
          <p:cNvPr id="52249" name="AutoShape 25">
            <a:hlinkClick r:id="rId6" action="ppaction://hlinksldjump"/>
          </p:cNvPr>
          <p:cNvSpPr>
            <a:spLocks noChangeArrowheads="1"/>
          </p:cNvSpPr>
          <p:nvPr/>
        </p:nvSpPr>
        <p:spPr bwMode="auto">
          <a:xfrm>
            <a:off x="5183188" y="5111750"/>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52250" name="AutoShape 26">
            <a:hlinkClick r:id="rId6" action="ppaction://hlinksldjump"/>
          </p:cNvPr>
          <p:cNvSpPr>
            <a:spLocks noChangeArrowheads="1"/>
          </p:cNvSpPr>
          <p:nvPr/>
        </p:nvSpPr>
        <p:spPr bwMode="auto">
          <a:xfrm>
            <a:off x="6048375" y="5111750"/>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52251" name="AutoShape 27">
            <a:hlinkClick r:id="rId6" action="ppaction://hlinksldjump"/>
          </p:cNvPr>
          <p:cNvSpPr>
            <a:spLocks noChangeArrowheads="1"/>
          </p:cNvSpPr>
          <p:nvPr/>
        </p:nvSpPr>
        <p:spPr bwMode="auto">
          <a:xfrm>
            <a:off x="6480175" y="5111750"/>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52252" name="AutoShape 28">
            <a:hlinkClick r:id="rId7" action="ppaction://hlinksldjump"/>
          </p:cNvPr>
          <p:cNvSpPr>
            <a:spLocks noChangeArrowheads="1"/>
          </p:cNvSpPr>
          <p:nvPr/>
        </p:nvSpPr>
        <p:spPr bwMode="auto">
          <a:xfrm rot="10800000">
            <a:off x="2663825" y="5111750"/>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52253" name="AutoShape 29">
            <a:hlinkClick r:id="rId7" action="ppaction://hlinksldjump"/>
          </p:cNvPr>
          <p:cNvSpPr>
            <a:spLocks noChangeArrowheads="1"/>
          </p:cNvSpPr>
          <p:nvPr/>
        </p:nvSpPr>
        <p:spPr bwMode="auto">
          <a:xfrm rot="10800000">
            <a:off x="1798638" y="5111750"/>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sp>
        <p:nvSpPr>
          <p:cNvPr id="52254" name="AutoShape 30">
            <a:hlinkClick r:id="rId7" action="ppaction://hlinksldjump"/>
          </p:cNvPr>
          <p:cNvSpPr>
            <a:spLocks noChangeArrowheads="1"/>
          </p:cNvSpPr>
          <p:nvPr/>
        </p:nvSpPr>
        <p:spPr bwMode="auto">
          <a:xfrm rot="10800000">
            <a:off x="1582738" y="5111750"/>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52259" name="Picture 35" descr="grav2">
            <a:hlinkClick r:id="rId8" action="ppaction://hlinksldjump"/>
          </p:cNvPr>
          <p:cNvPicPr>
            <a:picLocks noChangeAspect="1" noChangeArrowheads="1"/>
          </p:cNvPicPr>
          <p:nvPr/>
        </p:nvPicPr>
        <p:blipFill>
          <a:blip r:embed="rId9" cstate="email"/>
          <a:srcRect/>
          <a:stretch>
            <a:fillRect/>
          </a:stretch>
        </p:blipFill>
        <p:spPr bwMode="auto">
          <a:xfrm>
            <a:off x="2735263" y="3527425"/>
            <a:ext cx="2665412" cy="1535113"/>
          </a:xfrm>
          <a:prstGeom prst="rect">
            <a:avLst/>
          </a:prstGeom>
          <a:noFill/>
        </p:spPr>
      </p:pic>
      <p:sp>
        <p:nvSpPr>
          <p:cNvPr id="52261" name="Text Box 37"/>
          <p:cNvSpPr txBox="1">
            <a:spLocks noChangeArrowheads="1"/>
          </p:cNvSpPr>
          <p:nvPr/>
        </p:nvSpPr>
        <p:spPr bwMode="auto">
          <a:xfrm>
            <a:off x="936625" y="1800225"/>
            <a:ext cx="6264275" cy="1735138"/>
          </a:xfrm>
          <a:prstGeom prst="rect">
            <a:avLst/>
          </a:prstGeom>
          <a:noFill/>
          <a:ln w="9525" algn="ctr">
            <a:noFill/>
            <a:miter lim="800000"/>
            <a:headEnd/>
            <a:tailEnd/>
          </a:ln>
          <a:effectLst/>
        </p:spPr>
        <p:txBody>
          <a:bodyPr>
            <a:spAutoFit/>
          </a:bodyPr>
          <a:lstStyle/>
          <a:p>
            <a:pPr algn="just"/>
            <a:r>
              <a:rPr lang="nl-NL" sz="1200"/>
              <a:t>The modelled gravity anomaly, obtained through forward gravity modelling of the mantle density model can be compared with the residual mantle gravity anomaly obtained by subtracting from the observed gravity anomaly [Foerste et al. 2011] the gravity signal of the crust. Thus areas with a mass-deficit turn up blue, whereas areas with a mass-surpluss are red. It can be seen in iteration 1 that large cratonic areas such as the Siberian craton and the East European Platform show a mass deficit, presumably caused by a depleted cratonic root. Cratonic araes in northeast China and India do not show this mass deficit, suggesting the lack of a cratonic root in these areas [e.g. Griffin et Al. 1998, Zheng et Al, 1998].</a:t>
            </a:r>
          </a:p>
        </p:txBody>
      </p:sp>
      <p:pic>
        <p:nvPicPr>
          <p:cNvPr id="52262" name="Picture 10" descr="gfztrans">
            <a:hlinkClick r:id="" action="ppaction://hlinkshowjump?jump=firstslide"/>
          </p:cNvPr>
          <p:cNvPicPr>
            <a:picLocks noChangeAspect="1" noChangeArrowheads="1"/>
          </p:cNvPicPr>
          <p:nvPr/>
        </p:nvPicPr>
        <p:blipFill>
          <a:blip r:embed="rId10" cstate="email"/>
          <a:srcRect/>
          <a:stretch>
            <a:fillRect/>
          </a:stretch>
        </p:blipFill>
        <p:spPr bwMode="auto">
          <a:xfrm>
            <a:off x="10226675" y="71438"/>
            <a:ext cx="1295400" cy="936625"/>
          </a:xfrm>
          <a:prstGeom prst="rect">
            <a:avLst/>
          </a:prstGeom>
          <a:noFill/>
          <a:ln w="9525">
            <a:noFill/>
            <a:miter lim="800000"/>
            <a:headEnd/>
            <a:tailEnd/>
          </a:ln>
        </p:spPr>
      </p:pic>
      <p:pic>
        <p:nvPicPr>
          <p:cNvPr id="52263" name="Picture 39" descr="utrechtlogo">
            <a:hlinkClick r:id="" action="ppaction://hlinkshowjump?jump=firstslide"/>
          </p:cNvPr>
          <p:cNvPicPr>
            <a:picLocks noChangeAspect="1" noChangeArrowheads="1"/>
          </p:cNvPicPr>
          <p:nvPr/>
        </p:nvPicPr>
        <p:blipFill>
          <a:blip r:embed="rId11"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59" name="Picture 39" descr="BG4b"/>
          <p:cNvPicPr>
            <a:picLocks noChangeAspect="1" noChangeArrowheads="1"/>
          </p:cNvPicPr>
          <p:nvPr/>
        </p:nvPicPr>
        <p:blipFill>
          <a:blip r:embed="rId2" cstate="email"/>
          <a:srcRect/>
          <a:stretch>
            <a:fillRect/>
          </a:stretch>
        </p:blipFill>
        <p:spPr bwMode="auto">
          <a:xfrm>
            <a:off x="0" y="0"/>
            <a:ext cx="11522075" cy="6489700"/>
          </a:xfrm>
          <a:prstGeom prst="rect">
            <a:avLst/>
          </a:prstGeom>
          <a:noFill/>
        </p:spPr>
      </p:pic>
      <p:sp>
        <p:nvSpPr>
          <p:cNvPr id="56352" name="Rectangle 32">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sp>
        <p:nvSpPr>
          <p:cNvPr id="56353" name="Oval 33">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6354" name="Picture 34" descr="grav2"/>
          <p:cNvPicPr>
            <a:picLocks noChangeAspect="1" noChangeArrowheads="1"/>
          </p:cNvPicPr>
          <p:nvPr/>
        </p:nvPicPr>
        <p:blipFill>
          <a:blip r:embed="rId4" cstate="email"/>
          <a:srcRect/>
          <a:stretch>
            <a:fillRect/>
          </a:stretch>
        </p:blipFill>
        <p:spPr bwMode="auto">
          <a:xfrm>
            <a:off x="1081088" y="1152525"/>
            <a:ext cx="8353425" cy="4808538"/>
          </a:xfrm>
          <a:prstGeom prst="rect">
            <a:avLst/>
          </a:prstGeom>
          <a:noFill/>
        </p:spPr>
      </p:pic>
      <p:sp>
        <p:nvSpPr>
          <p:cNvPr id="56358" name="Text Box 38"/>
          <p:cNvSpPr txBox="1">
            <a:spLocks noChangeArrowheads="1"/>
          </p:cNvSpPr>
          <p:nvPr/>
        </p:nvSpPr>
        <p:spPr bwMode="auto">
          <a:xfrm>
            <a:off x="1512888" y="287338"/>
            <a:ext cx="7273925" cy="1066800"/>
          </a:xfrm>
          <a:prstGeom prst="rect">
            <a:avLst/>
          </a:prstGeom>
          <a:noFill/>
          <a:ln w="9525" algn="ctr">
            <a:noFill/>
            <a:miter lim="800000"/>
            <a:headEnd/>
            <a:tailEnd/>
          </a:ln>
          <a:effectLst/>
        </p:spPr>
        <p:txBody>
          <a:bodyPr>
            <a:spAutoFit/>
          </a:bodyPr>
          <a:lstStyle/>
          <a:p>
            <a:r>
              <a:rPr lang="en-GB" sz="3200" b="1">
                <a:solidFill>
                  <a:schemeClr val="accent2"/>
                </a:solidFill>
              </a:rPr>
              <a:t>Gravity anomaly difference,</a:t>
            </a:r>
          </a:p>
          <a:p>
            <a:r>
              <a:rPr lang="en-GB" sz="3200" b="1">
                <a:solidFill>
                  <a:schemeClr val="accent2"/>
                </a:solidFill>
              </a:rPr>
              <a:t> iteration 2</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53251"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53252"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53253"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53254"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53255"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53256"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53257"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53258"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53259"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3260"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53261"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53262"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53263"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53264"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53265"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53266"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53267"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53268" name="Rectangle 20"/>
          <p:cNvSpPr>
            <a:spLocks noChangeArrowheads="1"/>
          </p:cNvSpPr>
          <p:nvPr/>
        </p:nvSpPr>
        <p:spPr bwMode="auto">
          <a:xfrm>
            <a:off x="792163" y="1584325"/>
            <a:ext cx="6696075" cy="4248150"/>
          </a:xfrm>
          <a:prstGeom prst="rect">
            <a:avLst/>
          </a:prstGeom>
          <a:gradFill rotWithShape="1">
            <a:gsLst>
              <a:gs pos="0">
                <a:srgbClr val="FFCC00">
                  <a:gamma/>
                  <a:shade val="46275"/>
                  <a:invGamma/>
                </a:srgbClr>
              </a:gs>
              <a:gs pos="100000">
                <a:srgbClr val="FFCC00">
                  <a:alpha val="80000"/>
                </a:srgbClr>
              </a:gs>
            </a:gsLst>
            <a:lin ang="2700000" scaled="1"/>
          </a:gradFill>
          <a:ln w="9525">
            <a:noFill/>
            <a:miter lim="800000"/>
            <a:headEnd/>
            <a:tailEnd/>
          </a:ln>
          <a:effectLst/>
        </p:spPr>
        <p:txBody>
          <a:bodyPr wrap="none" anchor="ctr"/>
          <a:lstStyle/>
          <a:p>
            <a:endParaRPr lang="nl-NL"/>
          </a:p>
        </p:txBody>
      </p:sp>
      <p:sp>
        <p:nvSpPr>
          <p:cNvPr id="53269" name="AutoShape 21"/>
          <p:cNvSpPr>
            <a:spLocks noChangeArrowheads="1"/>
          </p:cNvSpPr>
          <p:nvPr/>
        </p:nvSpPr>
        <p:spPr bwMode="auto">
          <a:xfrm>
            <a:off x="7489825" y="4248150"/>
            <a:ext cx="576263"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53271" name="Oval 23">
            <a:hlinkClick r:id="rId5" action="ppaction://hlinksldjump"/>
          </p:cNvPr>
          <p:cNvSpPr>
            <a:spLocks noChangeArrowheads="1"/>
          </p:cNvSpPr>
          <p:nvPr/>
        </p:nvSpPr>
        <p:spPr bwMode="auto">
          <a:xfrm>
            <a:off x="7200900" y="12954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53272" name="Text Box 24"/>
          <p:cNvSpPr txBox="1">
            <a:spLocks noChangeArrowheads="1"/>
          </p:cNvSpPr>
          <p:nvPr/>
        </p:nvSpPr>
        <p:spPr bwMode="auto">
          <a:xfrm>
            <a:off x="3024188" y="5111750"/>
            <a:ext cx="2303462" cy="457200"/>
          </a:xfrm>
          <a:prstGeom prst="rect">
            <a:avLst/>
          </a:prstGeom>
          <a:noFill/>
          <a:ln w="9525" algn="ctr">
            <a:noFill/>
            <a:miter lim="800000"/>
            <a:headEnd/>
            <a:tailEnd/>
          </a:ln>
          <a:effectLst/>
        </p:spPr>
        <p:txBody>
          <a:bodyPr>
            <a:spAutoFit/>
          </a:bodyPr>
          <a:lstStyle/>
          <a:p>
            <a:pPr>
              <a:spcBef>
                <a:spcPct val="50000"/>
              </a:spcBef>
            </a:pPr>
            <a:r>
              <a:rPr lang="nl-NL" sz="2400" b="1">
                <a:solidFill>
                  <a:schemeClr val="accent2"/>
                </a:solidFill>
              </a:rPr>
              <a:t>Iteration 3</a:t>
            </a:r>
            <a:endParaRPr lang="en-GB" sz="2400" b="1">
              <a:solidFill>
                <a:schemeClr val="accent2"/>
              </a:solidFill>
            </a:endParaRPr>
          </a:p>
        </p:txBody>
      </p:sp>
      <p:sp>
        <p:nvSpPr>
          <p:cNvPr id="53276" name="AutoShape 28">
            <a:hlinkClick r:id="rId6" action="ppaction://hlinksldjump"/>
          </p:cNvPr>
          <p:cNvSpPr>
            <a:spLocks noChangeArrowheads="1"/>
          </p:cNvSpPr>
          <p:nvPr/>
        </p:nvSpPr>
        <p:spPr bwMode="auto">
          <a:xfrm rot="10800000">
            <a:off x="2663825" y="5111750"/>
            <a:ext cx="504825" cy="431800"/>
          </a:xfrm>
          <a:prstGeom prst="rightArrow">
            <a:avLst>
              <a:gd name="adj1" fmla="val 55880"/>
              <a:gd name="adj2" fmla="val 67278"/>
            </a:avLst>
          </a:prstGeom>
          <a:solidFill>
            <a:schemeClr val="accent2"/>
          </a:solidFill>
          <a:ln w="9525" algn="ctr">
            <a:noFill/>
            <a:miter lim="800000"/>
            <a:headEnd/>
            <a:tailEnd/>
          </a:ln>
          <a:effectLst/>
        </p:spPr>
        <p:txBody>
          <a:bodyPr wrap="none" anchor="ctr"/>
          <a:lstStyle/>
          <a:p>
            <a:endParaRPr lang="nl-NL"/>
          </a:p>
        </p:txBody>
      </p:sp>
      <p:sp>
        <p:nvSpPr>
          <p:cNvPr id="53277" name="AutoShape 29">
            <a:hlinkClick r:id="rId7" action="ppaction://hlinksldjump"/>
          </p:cNvPr>
          <p:cNvSpPr>
            <a:spLocks noChangeArrowheads="1"/>
          </p:cNvSpPr>
          <p:nvPr/>
        </p:nvSpPr>
        <p:spPr bwMode="auto">
          <a:xfrm rot="10800000">
            <a:off x="1798638" y="5111750"/>
            <a:ext cx="504825" cy="431800"/>
          </a:xfrm>
          <a:prstGeom prst="rightArrow">
            <a:avLst>
              <a:gd name="adj1" fmla="val 55880"/>
              <a:gd name="adj2" fmla="val 70223"/>
            </a:avLst>
          </a:prstGeom>
          <a:solidFill>
            <a:schemeClr val="accent2"/>
          </a:solidFill>
          <a:ln w="9525" algn="ctr">
            <a:noFill/>
            <a:miter lim="800000"/>
            <a:headEnd/>
            <a:tailEnd/>
          </a:ln>
          <a:effectLst/>
        </p:spPr>
        <p:txBody>
          <a:bodyPr wrap="none" anchor="ctr"/>
          <a:lstStyle/>
          <a:p>
            <a:endParaRPr lang="nl-NL"/>
          </a:p>
        </p:txBody>
      </p:sp>
      <p:pic>
        <p:nvPicPr>
          <p:cNvPr id="53284" name="Picture 10" descr="gfztrans">
            <a:hlinkClick r:id="" action="ppaction://hlinkshowjump?jump=firstslide"/>
          </p:cNvPr>
          <p:cNvPicPr>
            <a:picLocks noChangeAspect="1" noChangeArrowheads="1"/>
          </p:cNvPicPr>
          <p:nvPr/>
        </p:nvPicPr>
        <p:blipFill>
          <a:blip r:embed="rId8" cstate="email"/>
          <a:srcRect/>
          <a:stretch>
            <a:fillRect/>
          </a:stretch>
        </p:blipFill>
        <p:spPr bwMode="auto">
          <a:xfrm>
            <a:off x="10226675" y="71438"/>
            <a:ext cx="1295400" cy="936625"/>
          </a:xfrm>
          <a:prstGeom prst="rect">
            <a:avLst/>
          </a:prstGeom>
          <a:noFill/>
          <a:ln w="9525">
            <a:noFill/>
            <a:miter lim="800000"/>
            <a:headEnd/>
            <a:tailEnd/>
          </a:ln>
        </p:spPr>
      </p:pic>
      <p:pic>
        <p:nvPicPr>
          <p:cNvPr id="53285" name="Picture 37" descr="utrechtlogo">
            <a:hlinkClick r:id="" action="ppaction://hlinkshowjump?jump=firstslide"/>
          </p:cNvPr>
          <p:cNvPicPr>
            <a:picLocks noChangeAspect="1" noChangeArrowheads="1"/>
          </p:cNvPicPr>
          <p:nvPr/>
        </p:nvPicPr>
        <p:blipFill>
          <a:blip r:embed="rId9" cstate="email"/>
          <a:srcRect/>
          <a:stretch>
            <a:fillRect/>
          </a:stretch>
        </p:blipFill>
        <p:spPr bwMode="auto">
          <a:xfrm>
            <a:off x="0" y="0"/>
            <a:ext cx="1368425" cy="974725"/>
          </a:xfrm>
          <a:prstGeom prst="rect">
            <a:avLst/>
          </a:prstGeom>
          <a:noFill/>
        </p:spPr>
      </p:pic>
      <p:sp>
        <p:nvSpPr>
          <p:cNvPr id="53278" name="AutoShape 30">
            <a:hlinkClick r:id="rId7" action="ppaction://hlinksldjump"/>
          </p:cNvPr>
          <p:cNvSpPr>
            <a:spLocks noChangeArrowheads="1"/>
          </p:cNvSpPr>
          <p:nvPr/>
        </p:nvSpPr>
        <p:spPr bwMode="auto">
          <a:xfrm rot="10800000">
            <a:off x="1582738" y="5111750"/>
            <a:ext cx="288925" cy="431800"/>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pic>
        <p:nvPicPr>
          <p:cNvPr id="53282" name="Picture 34" descr="grav3">
            <a:hlinkClick r:id="rId10" action="ppaction://hlinksldjump"/>
          </p:cNvPr>
          <p:cNvPicPr>
            <a:picLocks noChangeAspect="1" noChangeArrowheads="1"/>
          </p:cNvPicPr>
          <p:nvPr/>
        </p:nvPicPr>
        <p:blipFill>
          <a:blip r:embed="rId11" cstate="email"/>
          <a:srcRect/>
          <a:stretch>
            <a:fillRect/>
          </a:stretch>
        </p:blipFill>
        <p:spPr bwMode="auto">
          <a:xfrm>
            <a:off x="2736850" y="3527425"/>
            <a:ext cx="2663825" cy="1562100"/>
          </a:xfrm>
          <a:prstGeom prst="rect">
            <a:avLst/>
          </a:prstGeom>
          <a:noFill/>
        </p:spPr>
      </p:pic>
      <p:sp>
        <p:nvSpPr>
          <p:cNvPr id="53283" name="Text Box 35"/>
          <p:cNvSpPr txBox="1">
            <a:spLocks noChangeArrowheads="1"/>
          </p:cNvSpPr>
          <p:nvPr/>
        </p:nvSpPr>
        <p:spPr bwMode="auto">
          <a:xfrm>
            <a:off x="936625" y="1800225"/>
            <a:ext cx="6264275" cy="1735138"/>
          </a:xfrm>
          <a:prstGeom prst="rect">
            <a:avLst/>
          </a:prstGeom>
          <a:noFill/>
          <a:ln w="9525" algn="ctr">
            <a:noFill/>
            <a:miter lim="800000"/>
            <a:headEnd/>
            <a:tailEnd/>
          </a:ln>
          <a:effectLst/>
        </p:spPr>
        <p:txBody>
          <a:bodyPr>
            <a:spAutoFit/>
          </a:bodyPr>
          <a:lstStyle/>
          <a:p>
            <a:pPr algn="just"/>
            <a:r>
              <a:rPr lang="nl-NL" sz="1200"/>
              <a:t>The modelled gravity anomaly, obtained through forward gravity modelling of the mantle density model can be compared with the residual mantle gravity anomaly obtained by subtracting from the observed gravity anomaly [Foerste et al. 2011] the gravity signal of the crust. Thus areas with a mass-deficit turn up blue, whereas areas with a mass-surpluss are red. It can be seen in iteration 1 that large cratonic areas such as the Siberian craton and the East European Platform show a mass deficit, presumably caused by a depleted cratonic root. Cratonic araes in northeast China and India do not show this mass deficit, suggesting the lack of a cratonic root in these areas [e.g. Griffin et Al. 1998, Zheng et Al, 1998].</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83" name="Picture 39" descr="BG4c"/>
          <p:cNvPicPr>
            <a:picLocks noChangeAspect="1" noChangeArrowheads="1"/>
          </p:cNvPicPr>
          <p:nvPr/>
        </p:nvPicPr>
        <p:blipFill>
          <a:blip r:embed="rId2" cstate="email"/>
          <a:srcRect/>
          <a:stretch>
            <a:fillRect/>
          </a:stretch>
        </p:blipFill>
        <p:spPr bwMode="auto">
          <a:xfrm>
            <a:off x="0" y="0"/>
            <a:ext cx="11522075" cy="6472238"/>
          </a:xfrm>
          <a:prstGeom prst="rect">
            <a:avLst/>
          </a:prstGeom>
          <a:noFill/>
        </p:spPr>
      </p:pic>
      <p:sp>
        <p:nvSpPr>
          <p:cNvPr id="57376" name="Rectangle 32">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sp>
        <p:nvSpPr>
          <p:cNvPr id="57377" name="Oval 33">
            <a:hlinkClick r:id="rId3" action="ppaction://hlinksldjump"/>
          </p:cNvPr>
          <p:cNvSpPr>
            <a:spLocks noChangeArrowheads="1"/>
          </p:cNvSpPr>
          <p:nvPr/>
        </p:nvSpPr>
        <p:spPr bwMode="auto">
          <a:xfrm>
            <a:off x="9145588" y="719138"/>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7379" name="Picture 35" descr="grav3"/>
          <p:cNvPicPr>
            <a:picLocks noChangeAspect="1" noChangeArrowheads="1"/>
          </p:cNvPicPr>
          <p:nvPr/>
        </p:nvPicPr>
        <p:blipFill>
          <a:blip r:embed="rId4" cstate="email"/>
          <a:srcRect/>
          <a:stretch>
            <a:fillRect/>
          </a:stretch>
        </p:blipFill>
        <p:spPr bwMode="auto">
          <a:xfrm>
            <a:off x="1081088" y="1152525"/>
            <a:ext cx="8208962" cy="4811713"/>
          </a:xfrm>
          <a:prstGeom prst="rect">
            <a:avLst/>
          </a:prstGeom>
          <a:noFill/>
        </p:spPr>
      </p:pic>
      <p:sp>
        <p:nvSpPr>
          <p:cNvPr id="57382" name="Text Box 38"/>
          <p:cNvSpPr txBox="1">
            <a:spLocks noChangeArrowheads="1"/>
          </p:cNvSpPr>
          <p:nvPr/>
        </p:nvSpPr>
        <p:spPr bwMode="auto">
          <a:xfrm>
            <a:off x="1512888" y="287338"/>
            <a:ext cx="7273925" cy="1066800"/>
          </a:xfrm>
          <a:prstGeom prst="rect">
            <a:avLst/>
          </a:prstGeom>
          <a:noFill/>
          <a:ln w="9525" algn="ctr">
            <a:noFill/>
            <a:miter lim="800000"/>
            <a:headEnd/>
            <a:tailEnd/>
          </a:ln>
          <a:effectLst/>
        </p:spPr>
        <p:txBody>
          <a:bodyPr>
            <a:spAutoFit/>
          </a:bodyPr>
          <a:lstStyle/>
          <a:p>
            <a:r>
              <a:rPr lang="en-GB" sz="3200" b="1">
                <a:solidFill>
                  <a:schemeClr val="accent2"/>
                </a:solidFill>
              </a:rPr>
              <a:t>Gravity anomaly difference,</a:t>
            </a:r>
          </a:p>
          <a:p>
            <a:r>
              <a:rPr lang="en-GB" sz="3200" b="1">
                <a:solidFill>
                  <a:schemeClr val="accent2"/>
                </a:solidFill>
              </a:rPr>
              <a:t> iteration 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3075"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3076"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3077"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3082" name="Text Box 10"/>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3083" name="Text Box 11"/>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Disturbances</a:t>
            </a:r>
            <a:endParaRPr lang="en-GB"/>
          </a:p>
        </p:txBody>
      </p:sp>
      <p:sp>
        <p:nvSpPr>
          <p:cNvPr id="3084" name="Rectangle 12"/>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3085" name="Rectangle 13"/>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3086" name="Rectangle 14"/>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3087" name="Line 15"/>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3088" name="Line 16"/>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3089" name="Rectangle 17"/>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3090" name="Line 18"/>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3091" name="Line 19"/>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3092" name="Line 20"/>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3093" name="Line 21"/>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3094" name="Line 22"/>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3095" name="Line 23"/>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3098" name="Rectangle 26"/>
          <p:cNvSpPr>
            <a:spLocks noChangeArrowheads="1"/>
          </p:cNvSpPr>
          <p:nvPr/>
        </p:nvSpPr>
        <p:spPr bwMode="auto">
          <a:xfrm>
            <a:off x="2881313" y="1871663"/>
            <a:ext cx="8135937" cy="4248150"/>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3101" name="AutoShape 29"/>
          <p:cNvSpPr>
            <a:spLocks noChangeArrowheads="1"/>
          </p:cNvSpPr>
          <p:nvPr/>
        </p:nvSpPr>
        <p:spPr bwMode="auto">
          <a:xfrm flipH="1">
            <a:off x="2160588" y="2735263"/>
            <a:ext cx="720725" cy="503237"/>
          </a:xfrm>
          <a:prstGeom prst="rtTriangle">
            <a:avLst/>
          </a:prstGeom>
          <a:solidFill>
            <a:srgbClr val="FFCC00">
              <a:alpha val="80000"/>
            </a:srgbClr>
          </a:solidFill>
          <a:ln w="9525">
            <a:noFill/>
            <a:miter lim="800000"/>
            <a:headEnd/>
            <a:tailEnd/>
          </a:ln>
          <a:effectLst/>
        </p:spPr>
        <p:txBody>
          <a:bodyPr wrap="none" anchor="ctr"/>
          <a:lstStyle/>
          <a:p>
            <a:endParaRPr lang="nl-NL"/>
          </a:p>
        </p:txBody>
      </p:sp>
      <p:pic>
        <p:nvPicPr>
          <p:cNvPr id="3117" name="Picture 45" descr="crkv2_050">
            <a:hlinkClick r:id="rId3" action="ppaction://hlinksldjump"/>
          </p:cNvPr>
          <p:cNvPicPr>
            <a:picLocks noChangeAspect="1" noChangeArrowheads="1"/>
          </p:cNvPicPr>
          <p:nvPr/>
        </p:nvPicPr>
        <p:blipFill>
          <a:blip r:embed="rId4" cstate="email"/>
          <a:srcRect/>
          <a:stretch>
            <a:fillRect/>
          </a:stretch>
        </p:blipFill>
        <p:spPr bwMode="auto">
          <a:xfrm>
            <a:off x="7200900" y="1944688"/>
            <a:ext cx="1903413" cy="1173162"/>
          </a:xfrm>
          <a:prstGeom prst="rect">
            <a:avLst/>
          </a:prstGeom>
          <a:noFill/>
        </p:spPr>
      </p:pic>
      <p:pic>
        <p:nvPicPr>
          <p:cNvPr id="3118" name="Picture 46" descr="crkv2_100">
            <a:hlinkClick r:id="rId5" action="ppaction://hlinksldjump"/>
          </p:cNvPr>
          <p:cNvPicPr>
            <a:picLocks noChangeAspect="1" noChangeArrowheads="1"/>
          </p:cNvPicPr>
          <p:nvPr/>
        </p:nvPicPr>
        <p:blipFill>
          <a:blip r:embed="rId6" cstate="email"/>
          <a:srcRect/>
          <a:stretch>
            <a:fillRect/>
          </a:stretch>
        </p:blipFill>
        <p:spPr bwMode="auto">
          <a:xfrm>
            <a:off x="9001125" y="1944688"/>
            <a:ext cx="1873250" cy="1154112"/>
          </a:xfrm>
          <a:prstGeom prst="rect">
            <a:avLst/>
          </a:prstGeom>
          <a:noFill/>
        </p:spPr>
      </p:pic>
      <p:pic>
        <p:nvPicPr>
          <p:cNvPr id="3119" name="Picture 47" descr="crkv2_150">
            <a:hlinkClick r:id="rId7" action="ppaction://hlinksldjump"/>
          </p:cNvPr>
          <p:cNvPicPr>
            <a:picLocks noChangeAspect="1" noChangeArrowheads="1"/>
          </p:cNvPicPr>
          <p:nvPr/>
        </p:nvPicPr>
        <p:blipFill>
          <a:blip r:embed="rId8" cstate="email"/>
          <a:srcRect/>
          <a:stretch>
            <a:fillRect/>
          </a:stretch>
        </p:blipFill>
        <p:spPr bwMode="auto">
          <a:xfrm>
            <a:off x="7200900" y="3308350"/>
            <a:ext cx="1873250" cy="1155700"/>
          </a:xfrm>
          <a:prstGeom prst="rect">
            <a:avLst/>
          </a:prstGeom>
          <a:noFill/>
        </p:spPr>
      </p:pic>
      <p:pic>
        <p:nvPicPr>
          <p:cNvPr id="3120" name="Picture 48" descr="crkv2_200">
            <a:hlinkClick r:id="rId9" action="ppaction://hlinksldjump"/>
          </p:cNvPr>
          <p:cNvPicPr>
            <a:picLocks noChangeAspect="1" noChangeArrowheads="1"/>
          </p:cNvPicPr>
          <p:nvPr/>
        </p:nvPicPr>
        <p:blipFill>
          <a:blip r:embed="rId10" cstate="email"/>
          <a:srcRect/>
          <a:stretch>
            <a:fillRect/>
          </a:stretch>
        </p:blipFill>
        <p:spPr bwMode="auto">
          <a:xfrm>
            <a:off x="9001125" y="3311525"/>
            <a:ext cx="1871663" cy="1152525"/>
          </a:xfrm>
          <a:prstGeom prst="rect">
            <a:avLst/>
          </a:prstGeom>
          <a:noFill/>
        </p:spPr>
      </p:pic>
      <p:pic>
        <p:nvPicPr>
          <p:cNvPr id="3121" name="Picture 49" descr="crkv2_250">
            <a:hlinkClick r:id="rId11" action="ppaction://hlinksldjump"/>
          </p:cNvPr>
          <p:cNvPicPr>
            <a:picLocks noChangeAspect="1" noChangeArrowheads="1"/>
          </p:cNvPicPr>
          <p:nvPr/>
        </p:nvPicPr>
        <p:blipFill>
          <a:blip r:embed="rId12" cstate="email"/>
          <a:srcRect/>
          <a:stretch>
            <a:fillRect/>
          </a:stretch>
        </p:blipFill>
        <p:spPr bwMode="auto">
          <a:xfrm>
            <a:off x="7200900" y="4679950"/>
            <a:ext cx="1873250" cy="1154113"/>
          </a:xfrm>
          <a:prstGeom prst="rect">
            <a:avLst/>
          </a:prstGeom>
          <a:noFill/>
        </p:spPr>
      </p:pic>
      <p:sp>
        <p:nvSpPr>
          <p:cNvPr id="3122" name="Rectangle 50"/>
          <p:cNvSpPr>
            <a:spLocks noChangeArrowheads="1"/>
          </p:cNvSpPr>
          <p:nvPr/>
        </p:nvSpPr>
        <p:spPr bwMode="auto">
          <a:xfrm>
            <a:off x="7561263" y="3095625"/>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50km</a:t>
            </a:r>
            <a:endParaRPr lang="en-GB" sz="1400" b="1">
              <a:solidFill>
                <a:schemeClr val="accent2"/>
              </a:solidFill>
            </a:endParaRPr>
          </a:p>
        </p:txBody>
      </p:sp>
      <p:sp>
        <p:nvSpPr>
          <p:cNvPr id="3123" name="Rectangle 51"/>
          <p:cNvSpPr>
            <a:spLocks noChangeArrowheads="1"/>
          </p:cNvSpPr>
          <p:nvPr/>
        </p:nvSpPr>
        <p:spPr bwMode="auto">
          <a:xfrm>
            <a:off x="9290050" y="3095625"/>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100km</a:t>
            </a:r>
            <a:endParaRPr lang="en-GB" sz="1400" b="1">
              <a:solidFill>
                <a:schemeClr val="accent2"/>
              </a:solidFill>
            </a:endParaRPr>
          </a:p>
        </p:txBody>
      </p:sp>
      <p:sp>
        <p:nvSpPr>
          <p:cNvPr id="3124" name="Rectangle 52"/>
          <p:cNvSpPr>
            <a:spLocks noChangeArrowheads="1"/>
          </p:cNvSpPr>
          <p:nvPr/>
        </p:nvSpPr>
        <p:spPr bwMode="auto">
          <a:xfrm>
            <a:off x="7561263" y="44640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150km</a:t>
            </a:r>
            <a:endParaRPr lang="en-GB" sz="1400" b="1">
              <a:solidFill>
                <a:schemeClr val="accent2"/>
              </a:solidFill>
            </a:endParaRPr>
          </a:p>
        </p:txBody>
      </p:sp>
      <p:sp>
        <p:nvSpPr>
          <p:cNvPr id="3125" name="Rectangle 53"/>
          <p:cNvSpPr>
            <a:spLocks noChangeArrowheads="1"/>
          </p:cNvSpPr>
          <p:nvPr/>
        </p:nvSpPr>
        <p:spPr bwMode="auto">
          <a:xfrm>
            <a:off x="7561263" y="5830888"/>
            <a:ext cx="1295400" cy="217487"/>
          </a:xfrm>
          <a:prstGeom prst="rect">
            <a:avLst/>
          </a:prstGeom>
          <a:noFill/>
          <a:ln w="9525" algn="ctr">
            <a:noFill/>
            <a:miter lim="800000"/>
            <a:headEnd/>
            <a:tailEnd/>
          </a:ln>
          <a:effectLst/>
        </p:spPr>
        <p:txBody>
          <a:bodyPr wrap="none" anchor="ctr"/>
          <a:lstStyle/>
          <a:p>
            <a:r>
              <a:rPr lang="nl-NL" sz="1400" b="1">
                <a:solidFill>
                  <a:schemeClr val="accent2"/>
                </a:solidFill>
              </a:rPr>
              <a:t>250km</a:t>
            </a:r>
            <a:endParaRPr lang="en-GB" sz="1400" b="1">
              <a:solidFill>
                <a:schemeClr val="accent2"/>
              </a:solidFill>
            </a:endParaRPr>
          </a:p>
        </p:txBody>
      </p:sp>
      <p:sp>
        <p:nvSpPr>
          <p:cNvPr id="3126" name="Rectangle 54"/>
          <p:cNvSpPr>
            <a:spLocks noChangeArrowheads="1"/>
          </p:cNvSpPr>
          <p:nvPr/>
        </p:nvSpPr>
        <p:spPr bwMode="auto">
          <a:xfrm>
            <a:off x="9290050" y="44640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200km</a:t>
            </a:r>
            <a:endParaRPr lang="en-GB" sz="1400" b="1">
              <a:solidFill>
                <a:schemeClr val="accent2"/>
              </a:solidFill>
            </a:endParaRPr>
          </a:p>
        </p:txBody>
      </p:sp>
      <p:sp>
        <p:nvSpPr>
          <p:cNvPr id="3127" name="Rectangle 55"/>
          <p:cNvSpPr>
            <a:spLocks noChangeArrowheads="1"/>
          </p:cNvSpPr>
          <p:nvPr/>
        </p:nvSpPr>
        <p:spPr bwMode="auto">
          <a:xfrm>
            <a:off x="9290050" y="5830888"/>
            <a:ext cx="1295400" cy="217487"/>
          </a:xfrm>
          <a:prstGeom prst="rect">
            <a:avLst/>
          </a:prstGeom>
          <a:noFill/>
          <a:ln w="9525" algn="ctr">
            <a:noFill/>
            <a:miter lim="800000"/>
            <a:headEnd/>
            <a:tailEnd/>
          </a:ln>
          <a:effectLst/>
        </p:spPr>
        <p:txBody>
          <a:bodyPr wrap="none" anchor="ctr"/>
          <a:lstStyle/>
          <a:p>
            <a:r>
              <a:rPr lang="nl-NL" sz="1400" b="1">
                <a:solidFill>
                  <a:schemeClr val="accent2"/>
                </a:solidFill>
              </a:rPr>
              <a:t>300km</a:t>
            </a:r>
            <a:endParaRPr lang="en-GB" sz="1400" b="1">
              <a:solidFill>
                <a:schemeClr val="accent2"/>
              </a:solidFill>
            </a:endParaRPr>
          </a:p>
        </p:txBody>
      </p:sp>
      <p:pic>
        <p:nvPicPr>
          <p:cNvPr id="3128" name="Picture 56" descr="crkv2_300">
            <a:hlinkClick r:id="rId13" action="ppaction://hlinksldjump"/>
          </p:cNvPr>
          <p:cNvPicPr>
            <a:picLocks noChangeAspect="1" noChangeArrowheads="1"/>
          </p:cNvPicPr>
          <p:nvPr/>
        </p:nvPicPr>
        <p:blipFill>
          <a:blip r:embed="rId14" cstate="email"/>
          <a:srcRect/>
          <a:stretch>
            <a:fillRect/>
          </a:stretch>
        </p:blipFill>
        <p:spPr bwMode="auto">
          <a:xfrm>
            <a:off x="9001125" y="4664075"/>
            <a:ext cx="1871663" cy="1154113"/>
          </a:xfrm>
          <a:prstGeom prst="rect">
            <a:avLst/>
          </a:prstGeom>
          <a:noFill/>
        </p:spPr>
      </p:pic>
      <p:sp>
        <p:nvSpPr>
          <p:cNvPr id="3130" name="Text Box 58"/>
          <p:cNvSpPr txBox="1">
            <a:spLocks noChangeArrowheads="1"/>
          </p:cNvSpPr>
          <p:nvPr/>
        </p:nvSpPr>
        <p:spPr bwMode="auto">
          <a:xfrm>
            <a:off x="3024188" y="3455988"/>
            <a:ext cx="4105275" cy="2447925"/>
          </a:xfrm>
          <a:prstGeom prst="rect">
            <a:avLst/>
          </a:prstGeom>
          <a:noFill/>
          <a:ln w="9525" algn="ctr">
            <a:noFill/>
            <a:miter lim="800000"/>
            <a:headEnd/>
            <a:tailEnd/>
          </a:ln>
          <a:effectLst/>
        </p:spPr>
        <p:txBody>
          <a:bodyPr>
            <a:spAutoFit/>
          </a:bodyPr>
          <a:lstStyle/>
          <a:p>
            <a:pPr algn="just"/>
            <a:r>
              <a:rPr lang="en-GB" sz="1100"/>
              <a:t>The shear wave anomaly model used as input is a combination of the world wide S40RTS model (Ritsema et al. 2011) and a regional high resolution model provided by Koulakov (pers. comm.). Spectral analysis of the two models reveals that the regional model underestimates the amplitudes of the anomalies. Furthermore, the long wavelengths (&gt;2000km) are underrepresented in the regional model. The global model on the other hand is truncated at degree 40 (1000km wavelength) and lacks short wavelength signal (see figure on the left). In combining both models, a low-pass filter has been applied to the global model and a high-pass filter has been applied to the regional model. Furthermore, the amplitudes in the regional model have been increased to represent those in the global model for mid-range wavelengths.</a:t>
            </a:r>
            <a:endParaRPr lang="en-GB" sz="1200"/>
          </a:p>
        </p:txBody>
      </p:sp>
      <p:pic>
        <p:nvPicPr>
          <p:cNvPr id="3131" name="Picture 59" descr="VanomK50">
            <a:hlinkClick r:id="rId15" action="ppaction://hlinksldjump"/>
          </p:cNvPr>
          <p:cNvPicPr>
            <a:picLocks noChangeAspect="1" noChangeArrowheads="1"/>
          </p:cNvPicPr>
          <p:nvPr/>
        </p:nvPicPr>
        <p:blipFill>
          <a:blip r:embed="rId16" cstate="email"/>
          <a:srcRect/>
          <a:stretch>
            <a:fillRect/>
          </a:stretch>
        </p:blipFill>
        <p:spPr bwMode="auto">
          <a:xfrm>
            <a:off x="4968875" y="1944688"/>
            <a:ext cx="2159000" cy="1166812"/>
          </a:xfrm>
          <a:prstGeom prst="rect">
            <a:avLst/>
          </a:prstGeom>
          <a:noFill/>
        </p:spPr>
      </p:pic>
      <p:pic>
        <p:nvPicPr>
          <p:cNvPr id="3132" name="Picture 60" descr="VanomS40_50km">
            <a:hlinkClick r:id="rId17" action="ppaction://hlinksldjump"/>
          </p:cNvPr>
          <p:cNvPicPr>
            <a:picLocks noChangeAspect="1" noChangeArrowheads="1"/>
          </p:cNvPicPr>
          <p:nvPr/>
        </p:nvPicPr>
        <p:blipFill>
          <a:blip r:embed="rId18" cstate="email"/>
          <a:srcRect/>
          <a:stretch>
            <a:fillRect/>
          </a:stretch>
        </p:blipFill>
        <p:spPr bwMode="auto">
          <a:xfrm>
            <a:off x="2952750" y="1911350"/>
            <a:ext cx="1871663" cy="1154113"/>
          </a:xfrm>
          <a:prstGeom prst="rect">
            <a:avLst/>
          </a:prstGeom>
          <a:noFill/>
        </p:spPr>
      </p:pic>
      <p:sp>
        <p:nvSpPr>
          <p:cNvPr id="3133" name="Rectangle 61"/>
          <p:cNvSpPr>
            <a:spLocks noChangeArrowheads="1"/>
          </p:cNvSpPr>
          <p:nvPr/>
        </p:nvSpPr>
        <p:spPr bwMode="auto">
          <a:xfrm>
            <a:off x="4659313" y="2232025"/>
            <a:ext cx="360362" cy="287338"/>
          </a:xfrm>
          <a:prstGeom prst="rect">
            <a:avLst/>
          </a:prstGeom>
          <a:noFill/>
          <a:ln w="9525" algn="ctr">
            <a:noFill/>
            <a:miter lim="800000"/>
            <a:headEnd/>
            <a:tailEnd/>
          </a:ln>
          <a:effectLst/>
        </p:spPr>
        <p:txBody>
          <a:bodyPr wrap="none" anchor="ctr"/>
          <a:lstStyle/>
          <a:p>
            <a:r>
              <a:rPr lang="nl-NL" b="1">
                <a:solidFill>
                  <a:schemeClr val="accent2"/>
                </a:solidFill>
              </a:rPr>
              <a:t>+</a:t>
            </a:r>
            <a:endParaRPr lang="en-GB" b="1">
              <a:solidFill>
                <a:schemeClr val="accent2"/>
              </a:solidFill>
            </a:endParaRPr>
          </a:p>
        </p:txBody>
      </p:sp>
      <p:sp>
        <p:nvSpPr>
          <p:cNvPr id="3134" name="Rectangle 62"/>
          <p:cNvSpPr>
            <a:spLocks noChangeArrowheads="1"/>
          </p:cNvSpPr>
          <p:nvPr/>
        </p:nvSpPr>
        <p:spPr bwMode="auto">
          <a:xfrm>
            <a:off x="6840538" y="2232025"/>
            <a:ext cx="360362" cy="287338"/>
          </a:xfrm>
          <a:prstGeom prst="rect">
            <a:avLst/>
          </a:prstGeom>
          <a:noFill/>
          <a:ln w="9525" algn="ctr">
            <a:noFill/>
            <a:miter lim="800000"/>
            <a:headEnd/>
            <a:tailEnd/>
          </a:ln>
          <a:effectLst/>
        </p:spPr>
        <p:txBody>
          <a:bodyPr wrap="none" anchor="ctr"/>
          <a:lstStyle/>
          <a:p>
            <a:r>
              <a:rPr lang="nl-NL" b="1">
                <a:solidFill>
                  <a:schemeClr val="accent2"/>
                </a:solidFill>
              </a:rPr>
              <a:t>=</a:t>
            </a:r>
            <a:endParaRPr lang="en-GB" b="1">
              <a:solidFill>
                <a:schemeClr val="accent2"/>
              </a:solidFill>
            </a:endParaRPr>
          </a:p>
        </p:txBody>
      </p:sp>
      <p:sp>
        <p:nvSpPr>
          <p:cNvPr id="3138" name="Rectangle 66"/>
          <p:cNvSpPr>
            <a:spLocks noChangeArrowheads="1"/>
          </p:cNvSpPr>
          <p:nvPr/>
        </p:nvSpPr>
        <p:spPr bwMode="auto">
          <a:xfrm>
            <a:off x="144463" y="3744913"/>
            <a:ext cx="2736850" cy="2374900"/>
          </a:xfrm>
          <a:prstGeom prst="rect">
            <a:avLst/>
          </a:prstGeom>
          <a:gradFill rotWithShape="1">
            <a:gsLst>
              <a:gs pos="0">
                <a:srgbClr val="FFCC00">
                  <a:gamma/>
                  <a:shade val="46275"/>
                  <a:invGamma/>
                </a:srgbClr>
              </a:gs>
              <a:gs pos="100000">
                <a:srgbClr val="FFCC00">
                  <a:alpha val="80000"/>
                </a:srgbClr>
              </a:gs>
            </a:gsLst>
            <a:lin ang="18900000" scaled="1"/>
          </a:gradFill>
          <a:ln w="9525" algn="ctr">
            <a:noFill/>
            <a:miter lim="800000"/>
            <a:headEnd/>
            <a:tailEnd/>
          </a:ln>
          <a:effectLst/>
        </p:spPr>
        <p:txBody>
          <a:bodyPr wrap="none" anchor="ctr"/>
          <a:lstStyle/>
          <a:p>
            <a:endParaRPr lang="nl-NL"/>
          </a:p>
        </p:txBody>
      </p:sp>
      <p:sp>
        <p:nvSpPr>
          <p:cNvPr id="3136" name="Rectangle 64"/>
          <p:cNvSpPr>
            <a:spLocks noChangeArrowheads="1"/>
          </p:cNvSpPr>
          <p:nvPr/>
        </p:nvSpPr>
        <p:spPr bwMode="auto">
          <a:xfrm>
            <a:off x="3168650"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S40</a:t>
            </a:r>
            <a:endParaRPr lang="en-GB" sz="1400" b="1">
              <a:solidFill>
                <a:schemeClr val="accent2"/>
              </a:solidFill>
            </a:endParaRPr>
          </a:p>
        </p:txBody>
      </p:sp>
      <p:sp>
        <p:nvSpPr>
          <p:cNvPr id="3137" name="Rectangle 65"/>
          <p:cNvSpPr>
            <a:spLocks noChangeArrowheads="1"/>
          </p:cNvSpPr>
          <p:nvPr/>
        </p:nvSpPr>
        <p:spPr bwMode="auto">
          <a:xfrm>
            <a:off x="5256213" y="3168650"/>
            <a:ext cx="1295400" cy="217488"/>
          </a:xfrm>
          <a:prstGeom prst="rect">
            <a:avLst/>
          </a:prstGeom>
          <a:noFill/>
          <a:ln w="9525" algn="ctr">
            <a:noFill/>
            <a:miter lim="800000"/>
            <a:headEnd/>
            <a:tailEnd/>
          </a:ln>
          <a:effectLst/>
        </p:spPr>
        <p:txBody>
          <a:bodyPr wrap="none" anchor="ctr"/>
          <a:lstStyle/>
          <a:p>
            <a:r>
              <a:rPr lang="nl-NL" sz="1400" b="1">
                <a:solidFill>
                  <a:schemeClr val="accent2"/>
                </a:solidFill>
              </a:rPr>
              <a:t>Koulakov</a:t>
            </a:r>
            <a:endParaRPr lang="en-GB" sz="1400" b="1">
              <a:solidFill>
                <a:schemeClr val="accent2"/>
              </a:solidFill>
            </a:endParaRPr>
          </a:p>
        </p:txBody>
      </p:sp>
      <p:sp>
        <p:nvSpPr>
          <p:cNvPr id="3139" name="Rectangle 67"/>
          <p:cNvSpPr>
            <a:spLocks noChangeArrowheads="1"/>
          </p:cNvSpPr>
          <p:nvPr/>
        </p:nvSpPr>
        <p:spPr bwMode="auto">
          <a:xfrm>
            <a:off x="431800" y="5761038"/>
            <a:ext cx="2233613" cy="215900"/>
          </a:xfrm>
          <a:prstGeom prst="rect">
            <a:avLst/>
          </a:prstGeom>
          <a:noFill/>
          <a:ln w="9525" algn="ctr">
            <a:noFill/>
            <a:miter lim="800000"/>
            <a:headEnd/>
            <a:tailEnd/>
          </a:ln>
          <a:effectLst/>
        </p:spPr>
        <p:txBody>
          <a:bodyPr wrap="none" anchor="ctr"/>
          <a:lstStyle/>
          <a:p>
            <a:r>
              <a:rPr lang="nl-NL" sz="1400" b="1">
                <a:solidFill>
                  <a:schemeClr val="accent2"/>
                </a:solidFill>
              </a:rPr>
              <a:t>Spectral analysis</a:t>
            </a:r>
            <a:endParaRPr lang="en-GB" sz="1400" b="1">
              <a:solidFill>
                <a:schemeClr val="accent2"/>
              </a:solidFill>
            </a:endParaRPr>
          </a:p>
        </p:txBody>
      </p:sp>
      <p:sp>
        <p:nvSpPr>
          <p:cNvPr id="3140" name="Oval 68">
            <a:hlinkClick r:id="" action="ppaction://hlinkshowjump?jump=firstslide"/>
          </p:cNvPr>
          <p:cNvSpPr>
            <a:spLocks noChangeArrowheads="1"/>
          </p:cNvSpPr>
          <p:nvPr/>
        </p:nvSpPr>
        <p:spPr bwMode="auto">
          <a:xfrm>
            <a:off x="10729913" y="1584325"/>
            <a:ext cx="576262"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3141" name="Picture 69" descr="spectralanalysis3">
            <a:hlinkClick r:id="rId19" action="ppaction://hlinksldjump"/>
          </p:cNvPr>
          <p:cNvPicPr>
            <a:picLocks noChangeAspect="1" noChangeArrowheads="1"/>
          </p:cNvPicPr>
          <p:nvPr/>
        </p:nvPicPr>
        <p:blipFill>
          <a:blip r:embed="rId20" cstate="email"/>
          <a:srcRect/>
          <a:stretch>
            <a:fillRect/>
          </a:stretch>
        </p:blipFill>
        <p:spPr bwMode="auto">
          <a:xfrm>
            <a:off x="288925" y="3816350"/>
            <a:ext cx="2492375" cy="1866900"/>
          </a:xfrm>
          <a:prstGeom prst="rect">
            <a:avLst/>
          </a:prstGeom>
          <a:noFill/>
        </p:spPr>
      </p:pic>
      <p:sp>
        <p:nvSpPr>
          <p:cNvPr id="3142" name="Text Box 70"/>
          <p:cNvSpPr txBox="1">
            <a:spLocks noChangeArrowheads="1"/>
          </p:cNvSpPr>
          <p:nvPr/>
        </p:nvSpPr>
        <p:spPr bwMode="auto">
          <a:xfrm>
            <a:off x="1657350" y="4022725"/>
            <a:ext cx="936625" cy="512763"/>
          </a:xfrm>
          <a:prstGeom prst="rect">
            <a:avLst/>
          </a:prstGeom>
          <a:noFill/>
          <a:ln w="9525" algn="ctr">
            <a:noFill/>
            <a:miter lim="800000"/>
            <a:headEnd/>
            <a:tailEnd/>
          </a:ln>
          <a:effectLst/>
        </p:spPr>
        <p:txBody>
          <a:bodyPr>
            <a:spAutoFit/>
          </a:bodyPr>
          <a:lstStyle/>
          <a:p>
            <a:pPr algn="r">
              <a:lnSpc>
                <a:spcPct val="50000"/>
              </a:lnSpc>
              <a:spcBef>
                <a:spcPct val="50000"/>
              </a:spcBef>
            </a:pPr>
            <a:r>
              <a:rPr lang="nl-NL" sz="1100" b="1">
                <a:solidFill>
                  <a:schemeClr val="accent2"/>
                </a:solidFill>
              </a:rPr>
              <a:t>S40</a:t>
            </a:r>
          </a:p>
          <a:p>
            <a:pPr algn="r">
              <a:lnSpc>
                <a:spcPct val="50000"/>
              </a:lnSpc>
              <a:spcBef>
                <a:spcPct val="50000"/>
              </a:spcBef>
            </a:pPr>
            <a:r>
              <a:rPr lang="nl-NL" sz="1100" b="1"/>
              <a:t>Koulakov</a:t>
            </a:r>
          </a:p>
          <a:p>
            <a:pPr algn="r">
              <a:lnSpc>
                <a:spcPct val="50000"/>
              </a:lnSpc>
              <a:spcBef>
                <a:spcPct val="50000"/>
              </a:spcBef>
            </a:pPr>
            <a:r>
              <a:rPr lang="nl-NL" sz="1100" b="1">
                <a:solidFill>
                  <a:srgbClr val="FF0000"/>
                </a:solidFill>
              </a:rPr>
              <a:t>Combined</a:t>
            </a:r>
            <a:endParaRPr lang="en-GB" sz="1100" b="1">
              <a:solidFill>
                <a:srgbClr val="FF0000"/>
              </a:solidFill>
            </a:endParaRPr>
          </a:p>
        </p:txBody>
      </p:sp>
      <p:pic>
        <p:nvPicPr>
          <p:cNvPr id="3143" name="Picture 10" descr="gfztrans">
            <a:hlinkClick r:id="" action="ppaction://hlinkshowjump?jump=firstslide"/>
          </p:cNvPr>
          <p:cNvPicPr>
            <a:picLocks noChangeAspect="1" noChangeArrowheads="1"/>
          </p:cNvPicPr>
          <p:nvPr/>
        </p:nvPicPr>
        <p:blipFill>
          <a:blip r:embed="rId21" cstate="email"/>
          <a:srcRect/>
          <a:stretch>
            <a:fillRect/>
          </a:stretch>
        </p:blipFill>
        <p:spPr bwMode="auto">
          <a:xfrm>
            <a:off x="10226675" y="71438"/>
            <a:ext cx="1295400" cy="936625"/>
          </a:xfrm>
          <a:prstGeom prst="rect">
            <a:avLst/>
          </a:prstGeom>
          <a:noFill/>
          <a:ln w="9525">
            <a:noFill/>
            <a:miter lim="800000"/>
            <a:headEnd/>
            <a:tailEnd/>
          </a:ln>
        </p:spPr>
      </p:pic>
      <p:pic>
        <p:nvPicPr>
          <p:cNvPr id="3146" name="Picture 74" descr="utrechtlogo">
            <a:hlinkClick r:id="" action="ppaction://hlinkshowjump?jump=firstslide"/>
          </p:cNvPr>
          <p:cNvPicPr>
            <a:picLocks noChangeAspect="1" noChangeArrowheads="1"/>
          </p:cNvPicPr>
          <p:nvPr/>
        </p:nvPicPr>
        <p:blipFill>
          <a:blip r:embed="rId22"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7171"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7172"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7173"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7174"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Tomography model</a:t>
            </a:r>
            <a:endParaRPr lang="en-GB"/>
          </a:p>
        </p:txBody>
      </p:sp>
      <p:sp>
        <p:nvSpPr>
          <p:cNvPr id="7175"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spcBef>
                <a:spcPct val="50000"/>
              </a:spcBef>
            </a:pPr>
            <a:r>
              <a:rPr lang="nl-NL"/>
              <a:t>Gravity Anomalies</a:t>
            </a:r>
            <a:endParaRPr lang="en-GB"/>
          </a:p>
        </p:txBody>
      </p:sp>
      <p:sp>
        <p:nvSpPr>
          <p:cNvPr id="7176"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7177"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7178"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Anomaly Difference</a:t>
            </a:r>
            <a:endParaRPr lang="en-GB"/>
          </a:p>
        </p:txBody>
      </p:sp>
      <p:sp>
        <p:nvSpPr>
          <p:cNvPr id="7179"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180"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7181"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7182"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7183"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7184"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7185"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7186"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7187"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7188" name="Rectangle 20"/>
          <p:cNvSpPr>
            <a:spLocks noChangeArrowheads="1"/>
          </p:cNvSpPr>
          <p:nvPr/>
        </p:nvSpPr>
        <p:spPr bwMode="auto">
          <a:xfrm>
            <a:off x="215900" y="1800225"/>
            <a:ext cx="7993063" cy="3095625"/>
          </a:xfrm>
          <a:prstGeom prst="rect">
            <a:avLst/>
          </a:prstGeom>
          <a:gradFill rotWithShape="1">
            <a:gsLst>
              <a:gs pos="0">
                <a:srgbClr val="FFCC00">
                  <a:gamma/>
                  <a:shade val="46275"/>
                  <a:invGamma/>
                </a:srgbClr>
              </a:gs>
              <a:gs pos="100000">
                <a:srgbClr val="FFCC00">
                  <a:alpha val="80000"/>
                </a:srgbClr>
              </a:gs>
            </a:gsLst>
            <a:lin ang="2700000" scaled="1"/>
          </a:gradFill>
          <a:ln w="9525">
            <a:noFill/>
            <a:miter lim="800000"/>
            <a:headEnd/>
            <a:tailEnd/>
          </a:ln>
          <a:effectLst/>
        </p:spPr>
        <p:txBody>
          <a:bodyPr wrap="none" anchor="ctr"/>
          <a:lstStyle/>
          <a:p>
            <a:endParaRPr lang="nl-NL"/>
          </a:p>
        </p:txBody>
      </p:sp>
      <p:sp>
        <p:nvSpPr>
          <p:cNvPr id="7189" name="AutoShape 21"/>
          <p:cNvSpPr>
            <a:spLocks noChangeArrowheads="1"/>
          </p:cNvSpPr>
          <p:nvPr/>
        </p:nvSpPr>
        <p:spPr bwMode="auto">
          <a:xfrm>
            <a:off x="8208963" y="2735263"/>
            <a:ext cx="576262" cy="504825"/>
          </a:xfrm>
          <a:prstGeom prst="rtTriangle">
            <a:avLst/>
          </a:prstGeom>
          <a:solidFill>
            <a:srgbClr val="FFCC00">
              <a:alpha val="80000"/>
            </a:srgbClr>
          </a:solidFill>
          <a:ln w="9525">
            <a:noFill/>
            <a:miter lim="800000"/>
            <a:headEnd/>
            <a:tailEnd/>
          </a:ln>
          <a:effectLst/>
        </p:spPr>
        <p:txBody>
          <a:bodyPr wrap="none" anchor="ctr"/>
          <a:lstStyle/>
          <a:p>
            <a:endParaRPr lang="nl-NL"/>
          </a:p>
        </p:txBody>
      </p:sp>
      <p:sp>
        <p:nvSpPr>
          <p:cNvPr id="7191" name="Oval 23">
            <a:hlinkClick r:id="rId5" action="ppaction://hlinksldjump"/>
          </p:cNvPr>
          <p:cNvSpPr>
            <a:spLocks noChangeArrowheads="1"/>
          </p:cNvSpPr>
          <p:nvPr/>
        </p:nvSpPr>
        <p:spPr bwMode="auto">
          <a:xfrm>
            <a:off x="7921625" y="15113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7193" name="Text Box 25"/>
          <p:cNvSpPr txBox="1">
            <a:spLocks noChangeArrowheads="1"/>
          </p:cNvSpPr>
          <p:nvPr/>
        </p:nvSpPr>
        <p:spPr bwMode="auto">
          <a:xfrm>
            <a:off x="431800" y="2016125"/>
            <a:ext cx="4249738" cy="2970213"/>
          </a:xfrm>
          <a:prstGeom prst="rect">
            <a:avLst/>
          </a:prstGeom>
          <a:noFill/>
          <a:ln w="9525" algn="ctr">
            <a:noFill/>
            <a:miter lim="800000"/>
            <a:headEnd/>
            <a:tailEnd/>
          </a:ln>
          <a:effectLst/>
        </p:spPr>
        <p:txBody>
          <a:bodyPr>
            <a:spAutoFit/>
          </a:bodyPr>
          <a:lstStyle/>
          <a:p>
            <a:pPr algn="just">
              <a:spcBef>
                <a:spcPct val="50000"/>
              </a:spcBef>
            </a:pPr>
            <a:r>
              <a:rPr lang="nl-NL" sz="1300"/>
              <a:t>Satellite gravity missions in the last decade have observed the Earth’s gravity anomalies with unprecedented detail. Maps regarding the gravity anomalies are taken published by e.g.Foerste et al. [2011] (figure A). The gravity anomaly produced by the crust can be obtained by applying forward gravity modelling to a model of crustal densities [Stolk et al. 2013]. Subtracting the gravity anomaly produced by the crust from the observed gravity anomaly procudes the residual mantle gravity anomaly (figure B). These anomalies can be caused by thermal and compositional heterogeneities in the lithospheric mantle.</a:t>
            </a:r>
          </a:p>
          <a:p>
            <a:pPr algn="just">
              <a:spcBef>
                <a:spcPct val="50000"/>
              </a:spcBef>
            </a:pPr>
            <a:endParaRPr lang="en-GB" sz="1300"/>
          </a:p>
        </p:txBody>
      </p:sp>
      <p:pic>
        <p:nvPicPr>
          <p:cNvPr id="7199" name="Picture 31" descr="eigen6c">
            <a:hlinkClick r:id="rId6" action="ppaction://hlinksldjump"/>
          </p:cNvPr>
          <p:cNvPicPr>
            <a:picLocks noChangeAspect="1" noChangeArrowheads="1"/>
          </p:cNvPicPr>
          <p:nvPr/>
        </p:nvPicPr>
        <p:blipFill>
          <a:blip r:embed="rId7" cstate="email"/>
          <a:srcRect/>
          <a:stretch>
            <a:fillRect/>
          </a:stretch>
        </p:blipFill>
        <p:spPr bwMode="auto">
          <a:xfrm>
            <a:off x="5256213" y="1876425"/>
            <a:ext cx="2590800" cy="1508125"/>
          </a:xfrm>
          <a:prstGeom prst="rect">
            <a:avLst/>
          </a:prstGeom>
          <a:noFill/>
        </p:spPr>
      </p:pic>
      <p:pic>
        <p:nvPicPr>
          <p:cNvPr id="7200" name="Picture 32" descr="GravManRes">
            <a:hlinkClick r:id="rId8" action="ppaction://hlinksldjump"/>
          </p:cNvPr>
          <p:cNvPicPr>
            <a:picLocks noChangeAspect="1" noChangeArrowheads="1"/>
          </p:cNvPicPr>
          <p:nvPr/>
        </p:nvPicPr>
        <p:blipFill>
          <a:blip r:embed="rId9" cstate="email"/>
          <a:srcRect/>
          <a:stretch>
            <a:fillRect/>
          </a:stretch>
        </p:blipFill>
        <p:spPr bwMode="auto">
          <a:xfrm>
            <a:off x="5256213" y="3384550"/>
            <a:ext cx="2590800" cy="1520825"/>
          </a:xfrm>
          <a:prstGeom prst="rect">
            <a:avLst/>
          </a:prstGeom>
          <a:noFill/>
        </p:spPr>
      </p:pic>
      <p:pic>
        <p:nvPicPr>
          <p:cNvPr id="7204" name="Picture 10" descr="gfztrans">
            <a:hlinkClick r:id="" action="ppaction://hlinkshowjump?jump=firstslide"/>
          </p:cNvPr>
          <p:cNvPicPr>
            <a:picLocks noChangeAspect="1" noChangeArrowheads="1"/>
          </p:cNvPicPr>
          <p:nvPr/>
        </p:nvPicPr>
        <p:blipFill>
          <a:blip r:embed="rId10" cstate="email"/>
          <a:srcRect/>
          <a:stretch>
            <a:fillRect/>
          </a:stretch>
        </p:blipFill>
        <p:spPr bwMode="auto">
          <a:xfrm>
            <a:off x="10226675" y="71438"/>
            <a:ext cx="1295400" cy="936625"/>
          </a:xfrm>
          <a:prstGeom prst="rect">
            <a:avLst/>
          </a:prstGeom>
          <a:noFill/>
          <a:ln w="9525">
            <a:noFill/>
            <a:miter lim="800000"/>
            <a:headEnd/>
            <a:tailEnd/>
          </a:ln>
        </p:spPr>
      </p:pic>
      <p:pic>
        <p:nvPicPr>
          <p:cNvPr id="7205" name="Picture 37" descr="utrechtlogo">
            <a:hlinkClick r:id="" action="ppaction://hlinkshowjump?jump=firstslide"/>
          </p:cNvPr>
          <p:cNvPicPr>
            <a:picLocks noChangeAspect="1" noChangeArrowheads="1"/>
          </p:cNvPicPr>
          <p:nvPr/>
        </p:nvPicPr>
        <p:blipFill>
          <a:blip r:embed="rId11" cstate="email"/>
          <a:srcRect/>
          <a:stretch>
            <a:fillRect/>
          </a:stretch>
        </p:blipFill>
        <p:spPr bwMode="auto">
          <a:xfrm>
            <a:off x="0" y="0"/>
            <a:ext cx="1368425" cy="974725"/>
          </a:xfrm>
          <a:prstGeom prst="rect">
            <a:avLst/>
          </a:prstGeom>
          <a:noFill/>
        </p:spPr>
      </p:pic>
      <p:sp>
        <p:nvSpPr>
          <p:cNvPr id="7206" name="Text Box 38"/>
          <p:cNvSpPr txBox="1">
            <a:spLocks noChangeArrowheads="1"/>
          </p:cNvSpPr>
          <p:nvPr/>
        </p:nvSpPr>
        <p:spPr bwMode="auto">
          <a:xfrm>
            <a:off x="4968875" y="1800225"/>
            <a:ext cx="360363"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A</a:t>
            </a:r>
            <a:endParaRPr lang="en-GB" b="1">
              <a:solidFill>
                <a:schemeClr val="accent2"/>
              </a:solidFill>
            </a:endParaRPr>
          </a:p>
        </p:txBody>
      </p:sp>
      <p:sp>
        <p:nvSpPr>
          <p:cNvPr id="7207" name="Text Box 39"/>
          <p:cNvSpPr txBox="1">
            <a:spLocks noChangeArrowheads="1"/>
          </p:cNvSpPr>
          <p:nvPr/>
        </p:nvSpPr>
        <p:spPr bwMode="auto">
          <a:xfrm>
            <a:off x="4968875" y="3305175"/>
            <a:ext cx="360363"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B</a:t>
            </a:r>
            <a:endParaRPr lang="en-GB" b="1">
              <a:solidFill>
                <a:schemeClr val="accent2"/>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38" name="Picture 34" descr="BG5"/>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72734" name="Rectangle 3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72735" name="Oval 31">
            <a:hlinkClick r:id="rId3" action="ppaction://hlinksldjump"/>
          </p:cNvPr>
          <p:cNvSpPr>
            <a:spLocks noChangeArrowheads="1"/>
          </p:cNvSpPr>
          <p:nvPr/>
        </p:nvSpPr>
        <p:spPr bwMode="auto">
          <a:xfrm>
            <a:off x="9145588" y="1079500"/>
            <a:ext cx="576262"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72736" name="Picture 32" descr="eigen6c"/>
          <p:cNvPicPr>
            <a:picLocks noChangeAspect="1" noChangeArrowheads="1"/>
          </p:cNvPicPr>
          <p:nvPr/>
        </p:nvPicPr>
        <p:blipFill>
          <a:blip r:embed="rId4" cstate="email"/>
          <a:srcRect/>
          <a:stretch>
            <a:fillRect/>
          </a:stretch>
        </p:blipFill>
        <p:spPr bwMode="auto">
          <a:xfrm>
            <a:off x="1639888" y="1366838"/>
            <a:ext cx="7793037" cy="4537075"/>
          </a:xfrm>
          <a:prstGeom prst="rect">
            <a:avLst/>
          </a:prstGeom>
          <a:noFill/>
        </p:spPr>
      </p:pic>
      <p:sp>
        <p:nvSpPr>
          <p:cNvPr id="72737" name="Text Box 33"/>
          <p:cNvSpPr txBox="1">
            <a:spLocks noChangeArrowheads="1"/>
          </p:cNvSpPr>
          <p:nvPr/>
        </p:nvSpPr>
        <p:spPr bwMode="auto">
          <a:xfrm>
            <a:off x="2303463" y="287338"/>
            <a:ext cx="6337300" cy="1066800"/>
          </a:xfrm>
          <a:prstGeom prst="rect">
            <a:avLst/>
          </a:prstGeom>
          <a:noFill/>
          <a:ln w="9525" algn="ctr">
            <a:noFill/>
            <a:miter lim="800000"/>
            <a:headEnd/>
            <a:tailEnd/>
          </a:ln>
          <a:effectLst/>
        </p:spPr>
        <p:txBody>
          <a:bodyPr>
            <a:spAutoFit/>
          </a:bodyPr>
          <a:lstStyle/>
          <a:p>
            <a:r>
              <a:rPr lang="en-GB" sz="3200" b="1">
                <a:solidFill>
                  <a:schemeClr val="accent2"/>
                </a:solidFill>
              </a:rPr>
              <a:t>Observed Gravity Anomaly</a:t>
            </a:r>
          </a:p>
          <a:p>
            <a:r>
              <a:rPr lang="en-GB" sz="3200" b="1">
                <a:solidFill>
                  <a:schemeClr val="accent2"/>
                </a:solidFill>
              </a:rPr>
              <a:t>EIGEN-6C (Foerste et Al. 2011)</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87" name="Picture 35" descr="BG5"/>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74782" name="Rectangle 30">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74783" name="Oval 31">
            <a:hlinkClick r:id="rId3" action="ppaction://hlinksldjump"/>
          </p:cNvPr>
          <p:cNvSpPr>
            <a:spLocks noChangeArrowheads="1"/>
          </p:cNvSpPr>
          <p:nvPr/>
        </p:nvSpPr>
        <p:spPr bwMode="auto">
          <a:xfrm>
            <a:off x="9145588" y="863600"/>
            <a:ext cx="576262"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74786" name="Text Box 34"/>
          <p:cNvSpPr txBox="1">
            <a:spLocks noChangeArrowheads="1"/>
          </p:cNvSpPr>
          <p:nvPr/>
        </p:nvSpPr>
        <p:spPr bwMode="auto">
          <a:xfrm>
            <a:off x="2160588" y="503238"/>
            <a:ext cx="6696075" cy="579437"/>
          </a:xfrm>
          <a:prstGeom prst="rect">
            <a:avLst/>
          </a:prstGeom>
          <a:noFill/>
          <a:ln w="9525" algn="ctr">
            <a:noFill/>
            <a:miter lim="800000"/>
            <a:headEnd/>
            <a:tailEnd/>
          </a:ln>
          <a:effectLst/>
        </p:spPr>
        <p:txBody>
          <a:bodyPr>
            <a:spAutoFit/>
          </a:bodyPr>
          <a:lstStyle/>
          <a:p>
            <a:r>
              <a:rPr lang="en-GB" sz="3200" b="1">
                <a:solidFill>
                  <a:schemeClr val="accent2"/>
                </a:solidFill>
              </a:rPr>
              <a:t>Residual Mantle Gravity Anomaly</a:t>
            </a:r>
          </a:p>
        </p:txBody>
      </p:sp>
      <p:pic>
        <p:nvPicPr>
          <p:cNvPr id="74785" name="Picture 33" descr="GravManRes"/>
          <p:cNvPicPr>
            <a:picLocks noChangeAspect="1" noChangeArrowheads="1"/>
          </p:cNvPicPr>
          <p:nvPr/>
        </p:nvPicPr>
        <p:blipFill>
          <a:blip r:embed="rId4" cstate="email"/>
          <a:srcRect/>
          <a:stretch>
            <a:fillRect/>
          </a:stretch>
        </p:blipFill>
        <p:spPr bwMode="auto">
          <a:xfrm>
            <a:off x="1655763" y="1196975"/>
            <a:ext cx="7777162" cy="4564063"/>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8195"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8196"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8197"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8198"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Tomography model</a:t>
            </a:r>
            <a:endParaRPr lang="en-GB"/>
          </a:p>
        </p:txBody>
      </p:sp>
      <p:sp>
        <p:nvSpPr>
          <p:cNvPr id="8199"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Gravity Anomalies</a:t>
            </a:r>
            <a:endParaRPr lang="en-GB"/>
          </a:p>
        </p:txBody>
      </p:sp>
      <p:sp>
        <p:nvSpPr>
          <p:cNvPr id="8200"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8201"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8202"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8203"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8204"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8205"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8206"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8207"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8208"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8209"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8210"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8211"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8212" name="Rectangle 20"/>
          <p:cNvSpPr>
            <a:spLocks noChangeArrowheads="1"/>
          </p:cNvSpPr>
          <p:nvPr/>
        </p:nvSpPr>
        <p:spPr bwMode="auto">
          <a:xfrm>
            <a:off x="865188" y="1871663"/>
            <a:ext cx="10225087" cy="3097212"/>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8213" name="AutoShape 21"/>
          <p:cNvSpPr>
            <a:spLocks noChangeArrowheads="1"/>
          </p:cNvSpPr>
          <p:nvPr/>
        </p:nvSpPr>
        <p:spPr bwMode="auto">
          <a:xfrm rot="16200000" flipH="1">
            <a:off x="5027612" y="4956176"/>
            <a:ext cx="574675" cy="603250"/>
          </a:xfrm>
          <a:prstGeom prst="rtTriangle">
            <a:avLst/>
          </a:prstGeom>
          <a:gradFill rotWithShape="1">
            <a:gsLst>
              <a:gs pos="0">
                <a:srgbClr val="FFCC00">
                  <a:gamma/>
                  <a:shade val="46275"/>
                  <a:invGamma/>
                </a:srgbClr>
              </a:gs>
              <a:gs pos="100000">
                <a:srgbClr val="FFCC00">
                  <a:alpha val="80000"/>
                </a:srgbClr>
              </a:gs>
            </a:gsLst>
            <a:lin ang="0" scaled="1"/>
          </a:gradFill>
          <a:ln w="9525">
            <a:noFill/>
            <a:miter lim="800000"/>
            <a:headEnd/>
            <a:tailEnd/>
          </a:ln>
          <a:effectLst/>
        </p:spPr>
        <p:txBody>
          <a:bodyPr wrap="none" anchor="ctr"/>
          <a:lstStyle/>
          <a:p>
            <a:endParaRPr lang="nl-NL"/>
          </a:p>
        </p:txBody>
      </p:sp>
      <p:sp>
        <p:nvSpPr>
          <p:cNvPr id="8215" name="Oval 23">
            <a:hlinkClick r:id="rId5" action="ppaction://hlinksldjump"/>
          </p:cNvPr>
          <p:cNvSpPr>
            <a:spLocks noChangeArrowheads="1"/>
          </p:cNvSpPr>
          <p:nvPr/>
        </p:nvSpPr>
        <p:spPr bwMode="auto">
          <a:xfrm>
            <a:off x="10801350" y="1584325"/>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8216" name="Text Box 24"/>
          <p:cNvSpPr txBox="1">
            <a:spLocks noChangeArrowheads="1"/>
          </p:cNvSpPr>
          <p:nvPr/>
        </p:nvSpPr>
        <p:spPr bwMode="auto">
          <a:xfrm>
            <a:off x="936625" y="1944688"/>
            <a:ext cx="7272338" cy="1370012"/>
          </a:xfrm>
          <a:prstGeom prst="rect">
            <a:avLst/>
          </a:prstGeom>
          <a:noFill/>
          <a:ln w="9525" algn="ctr">
            <a:noFill/>
            <a:miter lim="800000"/>
            <a:headEnd/>
            <a:tailEnd/>
          </a:ln>
          <a:effectLst/>
        </p:spPr>
        <p:txBody>
          <a:bodyPr>
            <a:spAutoFit/>
          </a:bodyPr>
          <a:lstStyle/>
          <a:p>
            <a:pPr algn="just"/>
            <a:r>
              <a:rPr lang="nl-NL" sz="1200"/>
              <a:t>The lithospheric mantle underneath cratonic areas is often depleted, meaning relative high olivine contents and low garnet and CPX as well as low iron (Fe) content. Two such compositions are Garnet Lherzolite and Archon, where Garnet Lherzolite is slightly less depleted than Archon (table B). </a:t>
            </a:r>
            <a:r>
              <a:rPr lang="en-GB" sz="1200"/>
              <a:t>Increasing the relative amount of olivine decreases the density of the composition. Furthermore a decrease in iron content of 1% also leads to a decrease in density of 0.13g/cm</a:t>
            </a:r>
            <a:r>
              <a:rPr lang="en-GB" sz="1200" baseline="30000"/>
              <a:t>3</a:t>
            </a:r>
            <a:r>
              <a:rPr lang="en-GB" sz="1200"/>
              <a:t>, at constant Vs (figure A).</a:t>
            </a:r>
          </a:p>
          <a:p>
            <a:pPr algn="just"/>
            <a:r>
              <a:rPr lang="nl-NL" sz="1200"/>
              <a:t>The composition is only changed in the lithospheric mantle underneath cratonic areas and the density change required by the gravity anomaly analysis determines the composition change.</a:t>
            </a:r>
            <a:endParaRPr lang="en-GB" sz="1200"/>
          </a:p>
        </p:txBody>
      </p:sp>
      <p:sp>
        <p:nvSpPr>
          <p:cNvPr id="8218" name="AutoShape 26">
            <a:hlinkClick r:id="rId6" action="ppaction://hlinksldjump"/>
          </p:cNvPr>
          <p:cNvSpPr>
            <a:spLocks noChangeArrowheads="1"/>
          </p:cNvSpPr>
          <p:nvPr/>
        </p:nvSpPr>
        <p:spPr bwMode="auto">
          <a:xfrm>
            <a:off x="10153650" y="4608513"/>
            <a:ext cx="217488" cy="287337"/>
          </a:xfrm>
          <a:prstGeom prst="rightArrow">
            <a:avLst>
              <a:gd name="adj1" fmla="val 55880"/>
              <a:gd name="adj2" fmla="val 57546"/>
            </a:avLst>
          </a:prstGeom>
          <a:solidFill>
            <a:schemeClr val="accent2"/>
          </a:solidFill>
          <a:ln w="9525" algn="ctr">
            <a:noFill/>
            <a:miter lim="800000"/>
            <a:headEnd/>
            <a:tailEnd/>
          </a:ln>
          <a:effectLst/>
        </p:spPr>
        <p:txBody>
          <a:bodyPr wrap="none" anchor="ctr"/>
          <a:lstStyle/>
          <a:p>
            <a:endParaRPr lang="nl-NL"/>
          </a:p>
        </p:txBody>
      </p:sp>
      <p:sp>
        <p:nvSpPr>
          <p:cNvPr id="8219" name="AutoShape 27">
            <a:hlinkClick r:id="rId7" action="ppaction://hlinksldjump"/>
          </p:cNvPr>
          <p:cNvSpPr>
            <a:spLocks noChangeArrowheads="1"/>
          </p:cNvSpPr>
          <p:nvPr/>
        </p:nvSpPr>
        <p:spPr bwMode="auto">
          <a:xfrm>
            <a:off x="10585450" y="4608513"/>
            <a:ext cx="215900" cy="287337"/>
          </a:xfrm>
          <a:prstGeom prst="rightArrow">
            <a:avLst>
              <a:gd name="adj1" fmla="val 55880"/>
              <a:gd name="adj2" fmla="val 60065"/>
            </a:avLst>
          </a:prstGeom>
          <a:solidFill>
            <a:schemeClr val="accent2"/>
          </a:solidFill>
          <a:ln w="9525" algn="ctr">
            <a:noFill/>
            <a:miter lim="800000"/>
            <a:headEnd/>
            <a:tailEnd/>
          </a:ln>
          <a:effectLst/>
        </p:spPr>
        <p:txBody>
          <a:bodyPr wrap="none" anchor="ctr"/>
          <a:lstStyle/>
          <a:p>
            <a:endParaRPr lang="nl-NL"/>
          </a:p>
        </p:txBody>
      </p:sp>
      <p:sp>
        <p:nvSpPr>
          <p:cNvPr id="8220" name="AutoShape 28">
            <a:hlinkClick r:id="rId7" action="ppaction://hlinksldjump"/>
          </p:cNvPr>
          <p:cNvSpPr>
            <a:spLocks noChangeArrowheads="1"/>
          </p:cNvSpPr>
          <p:nvPr/>
        </p:nvSpPr>
        <p:spPr bwMode="auto">
          <a:xfrm>
            <a:off x="10801350" y="4608513"/>
            <a:ext cx="144463" cy="287337"/>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8224" name="Text Box 32"/>
          <p:cNvSpPr txBox="1">
            <a:spLocks noChangeArrowheads="1"/>
          </p:cNvSpPr>
          <p:nvPr/>
        </p:nvSpPr>
        <p:spPr bwMode="auto">
          <a:xfrm>
            <a:off x="9001125" y="4248150"/>
            <a:ext cx="1871663"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Iteration 2</a:t>
            </a:r>
            <a:endParaRPr lang="en-GB" b="1">
              <a:solidFill>
                <a:schemeClr val="accent2"/>
              </a:solidFill>
            </a:endParaRPr>
          </a:p>
        </p:txBody>
      </p:sp>
      <p:sp>
        <p:nvSpPr>
          <p:cNvPr id="8225" name="Text Box 33"/>
          <p:cNvSpPr txBox="1">
            <a:spLocks noChangeArrowheads="1"/>
          </p:cNvSpPr>
          <p:nvPr/>
        </p:nvSpPr>
        <p:spPr bwMode="auto">
          <a:xfrm>
            <a:off x="3024188" y="3600450"/>
            <a:ext cx="287337"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A</a:t>
            </a:r>
            <a:endParaRPr lang="en-GB" b="1">
              <a:solidFill>
                <a:schemeClr val="accent2"/>
              </a:solidFill>
            </a:endParaRPr>
          </a:p>
        </p:txBody>
      </p:sp>
      <p:sp>
        <p:nvSpPr>
          <p:cNvPr id="8226" name="Text Box 34"/>
          <p:cNvSpPr txBox="1">
            <a:spLocks noChangeArrowheads="1"/>
          </p:cNvSpPr>
          <p:nvPr/>
        </p:nvSpPr>
        <p:spPr bwMode="auto">
          <a:xfrm>
            <a:off x="3744913" y="3600450"/>
            <a:ext cx="3816350" cy="366713"/>
          </a:xfrm>
          <a:prstGeom prst="rect">
            <a:avLst/>
          </a:prstGeom>
          <a:noFill/>
          <a:ln w="9525" algn="ctr">
            <a:noFill/>
            <a:miter lim="800000"/>
            <a:headEnd/>
            <a:tailEnd/>
          </a:ln>
          <a:effectLst/>
        </p:spPr>
        <p:txBody>
          <a:bodyPr>
            <a:spAutoFit/>
          </a:bodyPr>
          <a:lstStyle/>
          <a:p>
            <a:pPr>
              <a:spcBef>
                <a:spcPct val="50000"/>
              </a:spcBef>
            </a:pPr>
            <a:endParaRPr lang="nl-NL"/>
          </a:p>
        </p:txBody>
      </p:sp>
      <p:graphicFrame>
        <p:nvGraphicFramePr>
          <p:cNvPr id="8276" name="Group 84"/>
          <p:cNvGraphicFramePr>
            <a:graphicFrameLocks noGrp="1"/>
          </p:cNvGraphicFramePr>
          <p:nvPr/>
        </p:nvGraphicFramePr>
        <p:xfrm>
          <a:off x="3384550" y="3744913"/>
          <a:ext cx="4703763" cy="1168400"/>
        </p:xfrm>
        <a:graphic>
          <a:graphicData uri="http://schemas.openxmlformats.org/drawingml/2006/table">
            <a:tbl>
              <a:tblPr/>
              <a:tblGrid>
                <a:gridCol w="1944688"/>
                <a:gridCol w="719137"/>
                <a:gridCol w="649288"/>
                <a:gridCol w="719137"/>
                <a:gridCol w="671513"/>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Composition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Olivine</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Primitive Mantle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58.5%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11.5%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 Lherzolite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67.0%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23.0%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Archon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69.0%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77" name="Text Box 85"/>
          <p:cNvSpPr txBox="1">
            <a:spLocks noChangeArrowheads="1"/>
          </p:cNvSpPr>
          <p:nvPr/>
        </p:nvSpPr>
        <p:spPr bwMode="auto">
          <a:xfrm>
            <a:off x="8137525" y="3671888"/>
            <a:ext cx="287338" cy="366712"/>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B</a:t>
            </a:r>
            <a:endParaRPr lang="en-GB" b="1">
              <a:solidFill>
                <a:schemeClr val="accent2"/>
              </a:solidFill>
            </a:endParaRPr>
          </a:p>
        </p:txBody>
      </p:sp>
      <p:pic>
        <p:nvPicPr>
          <p:cNvPr id="8280" name="Picture 88" descr="PM_GL_Ar_Q4_100km_trans">
            <a:hlinkClick r:id="rId8" action="ppaction://hlinksldjump"/>
          </p:cNvPr>
          <p:cNvPicPr>
            <a:picLocks noChangeAspect="1" noChangeArrowheads="1"/>
          </p:cNvPicPr>
          <p:nvPr/>
        </p:nvPicPr>
        <p:blipFill>
          <a:blip r:embed="rId9" cstate="email"/>
          <a:srcRect/>
          <a:stretch>
            <a:fillRect/>
          </a:stretch>
        </p:blipFill>
        <p:spPr bwMode="auto">
          <a:xfrm>
            <a:off x="936625" y="3600450"/>
            <a:ext cx="2303463" cy="1336675"/>
          </a:xfrm>
          <a:prstGeom prst="rect">
            <a:avLst/>
          </a:prstGeom>
          <a:noFill/>
        </p:spPr>
      </p:pic>
      <p:pic>
        <p:nvPicPr>
          <p:cNvPr id="8281" name="Picture 89" descr="comp2">
            <a:hlinkClick r:id="rId10" action="ppaction://hlinksldjump"/>
          </p:cNvPr>
          <p:cNvPicPr>
            <a:picLocks noChangeAspect="1" noChangeArrowheads="1"/>
          </p:cNvPicPr>
          <p:nvPr/>
        </p:nvPicPr>
        <p:blipFill>
          <a:blip r:embed="rId11" cstate="email"/>
          <a:srcRect/>
          <a:stretch>
            <a:fillRect/>
          </a:stretch>
        </p:blipFill>
        <p:spPr bwMode="auto">
          <a:xfrm>
            <a:off x="8767763" y="1905000"/>
            <a:ext cx="1962150" cy="1263650"/>
          </a:xfrm>
          <a:prstGeom prst="rect">
            <a:avLst/>
          </a:prstGeom>
          <a:noFill/>
        </p:spPr>
      </p:pic>
      <p:pic>
        <p:nvPicPr>
          <p:cNvPr id="8282" name="Picture 90" descr="Fe2">
            <a:hlinkClick r:id="rId12" action="ppaction://hlinksldjump"/>
          </p:cNvPr>
          <p:cNvPicPr>
            <a:picLocks noChangeAspect="1" noChangeArrowheads="1"/>
          </p:cNvPicPr>
          <p:nvPr/>
        </p:nvPicPr>
        <p:blipFill>
          <a:blip r:embed="rId13" cstate="email"/>
          <a:srcRect/>
          <a:stretch>
            <a:fillRect/>
          </a:stretch>
        </p:blipFill>
        <p:spPr bwMode="auto">
          <a:xfrm>
            <a:off x="8856663" y="3190875"/>
            <a:ext cx="1944687" cy="1128713"/>
          </a:xfrm>
          <a:prstGeom prst="rect">
            <a:avLst/>
          </a:prstGeom>
          <a:noFill/>
        </p:spPr>
      </p:pic>
      <p:pic>
        <p:nvPicPr>
          <p:cNvPr id="8283" name="Picture 10" descr="gfztrans">
            <a:hlinkClick r:id="" action="ppaction://hlinkshowjump?jump=firstslide"/>
          </p:cNvPr>
          <p:cNvPicPr>
            <a:picLocks noChangeAspect="1" noChangeArrowheads="1"/>
          </p:cNvPicPr>
          <p:nvPr/>
        </p:nvPicPr>
        <p:blipFill>
          <a:blip r:embed="rId14" cstate="email"/>
          <a:srcRect/>
          <a:stretch>
            <a:fillRect/>
          </a:stretch>
        </p:blipFill>
        <p:spPr bwMode="auto">
          <a:xfrm>
            <a:off x="10226675" y="71438"/>
            <a:ext cx="1295400" cy="936625"/>
          </a:xfrm>
          <a:prstGeom prst="rect">
            <a:avLst/>
          </a:prstGeom>
          <a:noFill/>
          <a:ln w="9525">
            <a:noFill/>
            <a:miter lim="800000"/>
            <a:headEnd/>
            <a:tailEnd/>
          </a:ln>
        </p:spPr>
      </p:pic>
      <p:pic>
        <p:nvPicPr>
          <p:cNvPr id="8284" name="Picture 92" descr="utrechtlogo">
            <a:hlinkClick r:id="" action="ppaction://hlinkshowjump?jump=firstslide"/>
          </p:cNvPr>
          <p:cNvPicPr>
            <a:picLocks noChangeAspect="1" noChangeArrowheads="1"/>
          </p:cNvPicPr>
          <p:nvPr/>
        </p:nvPicPr>
        <p:blipFill>
          <a:blip r:embed="rId15"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67" name="Picture 75" descr="BG6a"/>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59461"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sp>
        <p:nvSpPr>
          <p:cNvPr id="59462" name="Oval 70">
            <a:hlinkClick r:id="rId3" action="ppaction://hlinksldjump"/>
          </p:cNvPr>
          <p:cNvSpPr>
            <a:spLocks noChangeArrowheads="1"/>
          </p:cNvSpPr>
          <p:nvPr/>
        </p:nvSpPr>
        <p:spPr bwMode="auto">
          <a:xfrm>
            <a:off x="8929688" y="10080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59463" name="Picture 71" descr="PM_GL_Ar_Q4_100km_trans"/>
          <p:cNvPicPr>
            <a:picLocks noChangeAspect="1" noChangeArrowheads="1"/>
          </p:cNvPicPr>
          <p:nvPr/>
        </p:nvPicPr>
        <p:blipFill>
          <a:blip r:embed="rId4" cstate="email"/>
          <a:srcRect/>
          <a:stretch>
            <a:fillRect/>
          </a:stretch>
        </p:blipFill>
        <p:spPr bwMode="auto">
          <a:xfrm>
            <a:off x="1657350" y="1152525"/>
            <a:ext cx="7467600" cy="4333875"/>
          </a:xfrm>
          <a:prstGeom prst="rect">
            <a:avLst/>
          </a:prstGeom>
          <a:noFill/>
        </p:spPr>
      </p:pic>
      <p:sp>
        <p:nvSpPr>
          <p:cNvPr id="59466" name="Text Box 74"/>
          <p:cNvSpPr txBox="1">
            <a:spLocks noChangeArrowheads="1"/>
          </p:cNvSpPr>
          <p:nvPr/>
        </p:nvSpPr>
        <p:spPr bwMode="auto">
          <a:xfrm>
            <a:off x="2305050" y="287338"/>
            <a:ext cx="6481763" cy="1066800"/>
          </a:xfrm>
          <a:prstGeom prst="rect">
            <a:avLst/>
          </a:prstGeom>
          <a:noFill/>
          <a:ln w="9525" algn="ctr">
            <a:noFill/>
            <a:miter lim="800000"/>
            <a:headEnd/>
            <a:tailEnd/>
          </a:ln>
          <a:effectLst/>
        </p:spPr>
        <p:txBody>
          <a:bodyPr>
            <a:spAutoFit/>
          </a:bodyPr>
          <a:lstStyle/>
          <a:p>
            <a:r>
              <a:rPr lang="en-GB" sz="3200" b="1">
                <a:solidFill>
                  <a:schemeClr val="accent2"/>
                </a:solidFill>
              </a:rPr>
              <a:t>Relations between composition, density and Vs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64" name="Picture 76" descr="BG6a"/>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3557"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pic>
        <p:nvPicPr>
          <p:cNvPr id="63560" name="Picture 72" descr="comp2"/>
          <p:cNvPicPr>
            <a:picLocks noChangeAspect="1" noChangeArrowheads="1"/>
          </p:cNvPicPr>
          <p:nvPr/>
        </p:nvPicPr>
        <p:blipFill>
          <a:blip r:embed="rId4" cstate="email"/>
          <a:srcRect/>
          <a:stretch>
            <a:fillRect/>
          </a:stretch>
        </p:blipFill>
        <p:spPr bwMode="auto">
          <a:xfrm>
            <a:off x="2016125" y="1223963"/>
            <a:ext cx="7200900" cy="4635500"/>
          </a:xfrm>
          <a:prstGeom prst="rect">
            <a:avLst/>
          </a:prstGeom>
          <a:noFill/>
        </p:spPr>
      </p:pic>
      <p:sp>
        <p:nvSpPr>
          <p:cNvPr id="63558" name="Oval 70">
            <a:hlinkClick r:id="rId3" action="ppaction://hlinksldjump"/>
          </p:cNvPr>
          <p:cNvSpPr>
            <a:spLocks noChangeArrowheads="1"/>
          </p:cNvSpPr>
          <p:nvPr/>
        </p:nvSpPr>
        <p:spPr bwMode="auto">
          <a:xfrm>
            <a:off x="8713788" y="1079500"/>
            <a:ext cx="576262"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3563" name="Text Box 75"/>
          <p:cNvSpPr txBox="1">
            <a:spLocks noChangeArrowheads="1"/>
          </p:cNvSpPr>
          <p:nvPr/>
        </p:nvSpPr>
        <p:spPr bwMode="auto">
          <a:xfrm>
            <a:off x="2808288" y="144463"/>
            <a:ext cx="5832475" cy="1189037"/>
          </a:xfrm>
          <a:prstGeom prst="rect">
            <a:avLst/>
          </a:prstGeom>
          <a:noFill/>
          <a:ln w="9525" algn="ctr">
            <a:noFill/>
            <a:miter lim="800000"/>
            <a:headEnd/>
            <a:tailEnd/>
          </a:ln>
          <a:effectLst/>
        </p:spPr>
        <p:txBody>
          <a:bodyPr>
            <a:spAutoFit/>
          </a:bodyPr>
          <a:lstStyle/>
          <a:p>
            <a:r>
              <a:rPr lang="en-GB" sz="3200" b="1">
                <a:solidFill>
                  <a:schemeClr val="accent2"/>
                </a:solidFill>
              </a:rPr>
              <a:t>Composition iteration 2</a:t>
            </a:r>
          </a:p>
          <a:p>
            <a:r>
              <a:rPr lang="nl-NL" sz="2000" b="1">
                <a:solidFill>
                  <a:schemeClr val="accent2"/>
                </a:solidFill>
              </a:rPr>
              <a:t>(red = Archon; green = Garnet Lherzolite; purple = Primitive Mantle)</a:t>
            </a:r>
            <a:endParaRPr lang="en-GB" sz="2000" b="1">
              <a:solidFill>
                <a:schemeClr val="accent2"/>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40" name="Picture 76" descr="BG6a"/>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2533"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solidFill>
              <a:schemeClr val="tx1"/>
            </a:solidFill>
            <a:miter lim="800000"/>
            <a:headEnd/>
            <a:tailEnd/>
          </a:ln>
          <a:effectLst/>
        </p:spPr>
        <p:txBody>
          <a:bodyPr wrap="none" anchor="ctr"/>
          <a:lstStyle/>
          <a:p>
            <a:endParaRPr lang="nl-NL"/>
          </a:p>
        </p:txBody>
      </p:sp>
      <p:sp>
        <p:nvSpPr>
          <p:cNvPr id="62534" name="Oval 70">
            <a:hlinkClick r:id="rId3" action="ppaction://hlinksldjump"/>
          </p:cNvPr>
          <p:cNvSpPr>
            <a:spLocks noChangeArrowheads="1"/>
          </p:cNvSpPr>
          <p:nvPr/>
        </p:nvSpPr>
        <p:spPr bwMode="auto">
          <a:xfrm>
            <a:off x="8929688" y="10080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62536" name="Picture 72" descr="Fe2"/>
          <p:cNvPicPr>
            <a:picLocks noChangeAspect="1" noChangeArrowheads="1"/>
          </p:cNvPicPr>
          <p:nvPr/>
        </p:nvPicPr>
        <p:blipFill>
          <a:blip r:embed="rId4" cstate="email"/>
          <a:srcRect/>
          <a:stretch>
            <a:fillRect/>
          </a:stretch>
        </p:blipFill>
        <p:spPr bwMode="auto">
          <a:xfrm>
            <a:off x="1728788" y="1295400"/>
            <a:ext cx="7416800" cy="4310063"/>
          </a:xfrm>
          <a:prstGeom prst="rect">
            <a:avLst/>
          </a:prstGeom>
          <a:noFill/>
        </p:spPr>
      </p:pic>
      <p:sp>
        <p:nvSpPr>
          <p:cNvPr id="62539" name="Text Box 75"/>
          <p:cNvSpPr txBox="1">
            <a:spLocks noChangeArrowheads="1"/>
          </p:cNvSpPr>
          <p:nvPr/>
        </p:nvSpPr>
        <p:spPr bwMode="auto">
          <a:xfrm>
            <a:off x="2376488" y="573088"/>
            <a:ext cx="5832475" cy="579437"/>
          </a:xfrm>
          <a:prstGeom prst="rect">
            <a:avLst/>
          </a:prstGeom>
          <a:noFill/>
          <a:ln w="9525" algn="ctr">
            <a:noFill/>
            <a:miter lim="800000"/>
            <a:headEnd/>
            <a:tailEnd/>
          </a:ln>
          <a:effectLst/>
        </p:spPr>
        <p:txBody>
          <a:bodyPr>
            <a:spAutoFit/>
          </a:bodyPr>
          <a:lstStyle/>
          <a:p>
            <a:r>
              <a:rPr lang="en-GB" sz="3200" b="1">
                <a:solidFill>
                  <a:schemeClr val="accent2"/>
                </a:solidFill>
              </a:rPr>
              <a:t>Iron content iteration 2</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60419"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60420"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60421"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60422"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Tomography model</a:t>
            </a:r>
            <a:endParaRPr lang="en-GB"/>
          </a:p>
        </p:txBody>
      </p:sp>
      <p:sp>
        <p:nvSpPr>
          <p:cNvPr id="60423"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Gravity Anomalies</a:t>
            </a:r>
            <a:endParaRPr lang="en-GB"/>
          </a:p>
        </p:txBody>
      </p:sp>
      <p:sp>
        <p:nvSpPr>
          <p:cNvPr id="60424"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60425"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60426"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60427"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0428"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0429"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60430"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60431"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60432"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60433"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60434"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60435"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60436" name="Rectangle 20"/>
          <p:cNvSpPr>
            <a:spLocks noChangeArrowheads="1"/>
          </p:cNvSpPr>
          <p:nvPr/>
        </p:nvSpPr>
        <p:spPr bwMode="auto">
          <a:xfrm>
            <a:off x="865188" y="1871663"/>
            <a:ext cx="10225087" cy="3097212"/>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60437" name="AutoShape 21"/>
          <p:cNvSpPr>
            <a:spLocks noChangeArrowheads="1"/>
          </p:cNvSpPr>
          <p:nvPr/>
        </p:nvSpPr>
        <p:spPr bwMode="auto">
          <a:xfrm rot="16200000" flipH="1">
            <a:off x="5027612" y="4956176"/>
            <a:ext cx="574675" cy="603250"/>
          </a:xfrm>
          <a:prstGeom prst="rtTriangle">
            <a:avLst/>
          </a:prstGeom>
          <a:gradFill rotWithShape="1">
            <a:gsLst>
              <a:gs pos="0">
                <a:srgbClr val="FFCC00">
                  <a:gamma/>
                  <a:shade val="46275"/>
                  <a:invGamma/>
                </a:srgbClr>
              </a:gs>
              <a:gs pos="100000">
                <a:srgbClr val="FFCC00">
                  <a:alpha val="80000"/>
                </a:srgbClr>
              </a:gs>
            </a:gsLst>
            <a:lin ang="0" scaled="1"/>
          </a:gradFill>
          <a:ln w="9525">
            <a:noFill/>
            <a:miter lim="800000"/>
            <a:headEnd/>
            <a:tailEnd/>
          </a:ln>
          <a:effectLst/>
        </p:spPr>
        <p:txBody>
          <a:bodyPr wrap="none" anchor="ctr"/>
          <a:lstStyle/>
          <a:p>
            <a:endParaRPr lang="nl-NL"/>
          </a:p>
        </p:txBody>
      </p:sp>
      <p:sp>
        <p:nvSpPr>
          <p:cNvPr id="60438" name="Oval 22">
            <a:hlinkClick r:id="rId5" action="ppaction://hlinksldjump"/>
          </p:cNvPr>
          <p:cNvSpPr>
            <a:spLocks noChangeArrowheads="1"/>
          </p:cNvSpPr>
          <p:nvPr/>
        </p:nvSpPr>
        <p:spPr bwMode="auto">
          <a:xfrm>
            <a:off x="10801350" y="1584325"/>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0439" name="Text Box 23"/>
          <p:cNvSpPr txBox="1">
            <a:spLocks noChangeArrowheads="1"/>
          </p:cNvSpPr>
          <p:nvPr/>
        </p:nvSpPr>
        <p:spPr bwMode="auto">
          <a:xfrm>
            <a:off x="936625" y="1944688"/>
            <a:ext cx="7272338" cy="1370012"/>
          </a:xfrm>
          <a:prstGeom prst="rect">
            <a:avLst/>
          </a:prstGeom>
          <a:noFill/>
          <a:ln w="9525" algn="ctr">
            <a:noFill/>
            <a:miter lim="800000"/>
            <a:headEnd/>
            <a:tailEnd/>
          </a:ln>
          <a:effectLst/>
        </p:spPr>
        <p:txBody>
          <a:bodyPr>
            <a:spAutoFit/>
          </a:bodyPr>
          <a:lstStyle/>
          <a:p>
            <a:pPr algn="just"/>
            <a:r>
              <a:rPr lang="nl-NL" sz="1200"/>
              <a:t>The lithospheric mantle underneath cratonic areas is often depleted, meaning relative high olivine contents and low garnet and CPX as well as low iron (Fe) content. Two such compositions are Garnet Lherzolite and Archon, where Garnet Lherzolite is slightly less depleted than Archon (table B). </a:t>
            </a:r>
            <a:r>
              <a:rPr lang="en-GB" sz="1200"/>
              <a:t>Increasing the relative amount of olivine decreases the density of the composition. Furthermore a decrease in iron content of 1% also leads to a decrease in density of 0.13g/cm</a:t>
            </a:r>
            <a:r>
              <a:rPr lang="en-GB" sz="1200" baseline="30000"/>
              <a:t>3</a:t>
            </a:r>
            <a:r>
              <a:rPr lang="en-GB" sz="1200"/>
              <a:t>, at constant Vs (figure A).</a:t>
            </a:r>
          </a:p>
          <a:p>
            <a:pPr algn="just"/>
            <a:r>
              <a:rPr lang="nl-NL" sz="1200"/>
              <a:t>The composition is only changed in the lithospheric mantle underneath cratonic areas and the density change required by the gravity anomaly analysis determines the composition change.</a:t>
            </a:r>
            <a:endParaRPr lang="en-GB" sz="1200"/>
          </a:p>
        </p:txBody>
      </p:sp>
      <p:sp>
        <p:nvSpPr>
          <p:cNvPr id="60440" name="AutoShape 24">
            <a:hlinkClick r:id="rId6" action="ppaction://hlinksldjump"/>
          </p:cNvPr>
          <p:cNvSpPr>
            <a:spLocks noChangeArrowheads="1"/>
          </p:cNvSpPr>
          <p:nvPr/>
        </p:nvSpPr>
        <p:spPr bwMode="auto">
          <a:xfrm>
            <a:off x="10153650" y="4608513"/>
            <a:ext cx="217488" cy="287337"/>
          </a:xfrm>
          <a:prstGeom prst="rightArrow">
            <a:avLst>
              <a:gd name="adj1" fmla="val 55880"/>
              <a:gd name="adj2" fmla="val 57546"/>
            </a:avLst>
          </a:prstGeom>
          <a:solidFill>
            <a:schemeClr val="accent2"/>
          </a:solidFill>
          <a:ln w="9525" algn="ctr">
            <a:noFill/>
            <a:miter lim="800000"/>
            <a:headEnd/>
            <a:tailEnd/>
          </a:ln>
          <a:effectLst/>
        </p:spPr>
        <p:txBody>
          <a:bodyPr wrap="none" anchor="ctr"/>
          <a:lstStyle/>
          <a:p>
            <a:endParaRPr lang="nl-NL"/>
          </a:p>
        </p:txBody>
      </p:sp>
      <p:sp>
        <p:nvSpPr>
          <p:cNvPr id="60441" name="AutoShape 25">
            <a:hlinkClick r:id="rId6" action="ppaction://hlinksldjump"/>
          </p:cNvPr>
          <p:cNvSpPr>
            <a:spLocks noChangeArrowheads="1"/>
          </p:cNvSpPr>
          <p:nvPr/>
        </p:nvSpPr>
        <p:spPr bwMode="auto">
          <a:xfrm>
            <a:off x="10585450" y="4608513"/>
            <a:ext cx="215900" cy="287337"/>
          </a:xfrm>
          <a:prstGeom prst="rightArrow">
            <a:avLst>
              <a:gd name="adj1" fmla="val 55880"/>
              <a:gd name="adj2" fmla="val 60065"/>
            </a:avLst>
          </a:prstGeom>
          <a:solidFill>
            <a:schemeClr val="accent2"/>
          </a:solidFill>
          <a:ln w="9525" algn="ctr">
            <a:noFill/>
            <a:miter lim="800000"/>
            <a:headEnd/>
            <a:tailEnd/>
          </a:ln>
          <a:effectLst/>
        </p:spPr>
        <p:txBody>
          <a:bodyPr wrap="none" anchor="ctr"/>
          <a:lstStyle/>
          <a:p>
            <a:endParaRPr lang="nl-NL"/>
          </a:p>
        </p:txBody>
      </p:sp>
      <p:sp>
        <p:nvSpPr>
          <p:cNvPr id="60442" name="AutoShape 26">
            <a:hlinkClick r:id="rId6" action="ppaction://hlinksldjump"/>
          </p:cNvPr>
          <p:cNvSpPr>
            <a:spLocks noChangeArrowheads="1"/>
          </p:cNvSpPr>
          <p:nvPr/>
        </p:nvSpPr>
        <p:spPr bwMode="auto">
          <a:xfrm>
            <a:off x="10801350" y="4608513"/>
            <a:ext cx="144463" cy="287337"/>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60443" name="AutoShape 27">
            <a:hlinkClick r:id="rId7" action="ppaction://hlinksldjump"/>
          </p:cNvPr>
          <p:cNvSpPr>
            <a:spLocks noChangeArrowheads="1"/>
          </p:cNvSpPr>
          <p:nvPr/>
        </p:nvSpPr>
        <p:spPr bwMode="auto">
          <a:xfrm rot="10800000">
            <a:off x="9505950" y="4608513"/>
            <a:ext cx="215900" cy="287337"/>
          </a:xfrm>
          <a:prstGeom prst="rightArrow">
            <a:avLst>
              <a:gd name="adj1" fmla="val 55880"/>
              <a:gd name="adj2" fmla="val 57546"/>
            </a:avLst>
          </a:prstGeom>
          <a:solidFill>
            <a:schemeClr val="accent2"/>
          </a:solidFill>
          <a:ln w="9525" algn="ctr">
            <a:noFill/>
            <a:miter lim="800000"/>
            <a:headEnd/>
            <a:tailEnd/>
          </a:ln>
          <a:effectLst/>
        </p:spPr>
        <p:txBody>
          <a:bodyPr wrap="none" anchor="ctr"/>
          <a:lstStyle/>
          <a:p>
            <a:endParaRPr lang="nl-NL"/>
          </a:p>
        </p:txBody>
      </p:sp>
      <p:sp>
        <p:nvSpPr>
          <p:cNvPr id="60444" name="AutoShape 28">
            <a:hlinkClick r:id="rId7" action="ppaction://hlinksldjump"/>
          </p:cNvPr>
          <p:cNvSpPr>
            <a:spLocks noChangeArrowheads="1"/>
          </p:cNvSpPr>
          <p:nvPr/>
        </p:nvSpPr>
        <p:spPr bwMode="auto">
          <a:xfrm rot="10800000">
            <a:off x="9145588" y="4608513"/>
            <a:ext cx="217487" cy="287337"/>
          </a:xfrm>
          <a:prstGeom prst="rightArrow">
            <a:avLst>
              <a:gd name="adj1" fmla="val 55880"/>
              <a:gd name="adj2" fmla="val 60065"/>
            </a:avLst>
          </a:prstGeom>
          <a:solidFill>
            <a:schemeClr val="accent2"/>
          </a:solidFill>
          <a:ln w="9525" algn="ctr">
            <a:noFill/>
            <a:miter lim="800000"/>
            <a:headEnd/>
            <a:tailEnd/>
          </a:ln>
          <a:effectLst/>
        </p:spPr>
        <p:txBody>
          <a:bodyPr wrap="none" anchor="ctr"/>
          <a:lstStyle/>
          <a:p>
            <a:endParaRPr lang="nl-NL"/>
          </a:p>
        </p:txBody>
      </p:sp>
      <p:sp>
        <p:nvSpPr>
          <p:cNvPr id="60445" name="AutoShape 29">
            <a:hlinkClick r:id="rId7" action="ppaction://hlinksldjump"/>
          </p:cNvPr>
          <p:cNvSpPr>
            <a:spLocks noChangeArrowheads="1"/>
          </p:cNvSpPr>
          <p:nvPr/>
        </p:nvSpPr>
        <p:spPr bwMode="auto">
          <a:xfrm rot="10800000">
            <a:off x="9001125" y="4608513"/>
            <a:ext cx="144463" cy="287337"/>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60446" name="Text Box 30"/>
          <p:cNvSpPr txBox="1">
            <a:spLocks noChangeArrowheads="1"/>
          </p:cNvSpPr>
          <p:nvPr/>
        </p:nvSpPr>
        <p:spPr bwMode="auto">
          <a:xfrm>
            <a:off x="9001125" y="4248150"/>
            <a:ext cx="1871663"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Iteration 3</a:t>
            </a:r>
            <a:endParaRPr lang="en-GB" b="1">
              <a:solidFill>
                <a:schemeClr val="accent2"/>
              </a:solidFill>
            </a:endParaRPr>
          </a:p>
        </p:txBody>
      </p:sp>
      <p:sp>
        <p:nvSpPr>
          <p:cNvPr id="60447" name="Text Box 31"/>
          <p:cNvSpPr txBox="1">
            <a:spLocks noChangeArrowheads="1"/>
          </p:cNvSpPr>
          <p:nvPr/>
        </p:nvSpPr>
        <p:spPr bwMode="auto">
          <a:xfrm>
            <a:off x="3024188" y="3600450"/>
            <a:ext cx="287337"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A</a:t>
            </a:r>
            <a:endParaRPr lang="en-GB" b="1">
              <a:solidFill>
                <a:schemeClr val="accent2"/>
              </a:solidFill>
            </a:endParaRPr>
          </a:p>
        </p:txBody>
      </p:sp>
      <p:sp>
        <p:nvSpPr>
          <p:cNvPr id="60448" name="Text Box 32"/>
          <p:cNvSpPr txBox="1">
            <a:spLocks noChangeArrowheads="1"/>
          </p:cNvSpPr>
          <p:nvPr/>
        </p:nvSpPr>
        <p:spPr bwMode="auto">
          <a:xfrm>
            <a:off x="3744913" y="3600450"/>
            <a:ext cx="3816350" cy="366713"/>
          </a:xfrm>
          <a:prstGeom prst="rect">
            <a:avLst/>
          </a:prstGeom>
          <a:noFill/>
          <a:ln w="9525" algn="ctr">
            <a:noFill/>
            <a:miter lim="800000"/>
            <a:headEnd/>
            <a:tailEnd/>
          </a:ln>
          <a:effectLst/>
        </p:spPr>
        <p:txBody>
          <a:bodyPr>
            <a:spAutoFit/>
          </a:bodyPr>
          <a:lstStyle/>
          <a:p>
            <a:pPr>
              <a:spcBef>
                <a:spcPct val="50000"/>
              </a:spcBef>
            </a:pPr>
            <a:endParaRPr lang="nl-NL"/>
          </a:p>
        </p:txBody>
      </p:sp>
      <p:graphicFrame>
        <p:nvGraphicFramePr>
          <p:cNvPr id="60449" name="Group 33"/>
          <p:cNvGraphicFramePr>
            <a:graphicFrameLocks noGrp="1"/>
          </p:cNvGraphicFramePr>
          <p:nvPr/>
        </p:nvGraphicFramePr>
        <p:xfrm>
          <a:off x="3384550" y="3744913"/>
          <a:ext cx="4703763" cy="1168400"/>
        </p:xfrm>
        <a:graphic>
          <a:graphicData uri="http://schemas.openxmlformats.org/drawingml/2006/table">
            <a:tbl>
              <a:tblPr/>
              <a:tblGrid>
                <a:gridCol w="1944688"/>
                <a:gridCol w="719137"/>
                <a:gridCol w="649288"/>
                <a:gridCol w="719137"/>
                <a:gridCol w="671513"/>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Composition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Olivine</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Primitive Mantle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58.5%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11.5%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 Lherzolite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67.0%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23.0%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Archon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69.0%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81" name="Text Box 65"/>
          <p:cNvSpPr txBox="1">
            <a:spLocks noChangeArrowheads="1"/>
          </p:cNvSpPr>
          <p:nvPr/>
        </p:nvSpPr>
        <p:spPr bwMode="auto">
          <a:xfrm>
            <a:off x="8066088" y="3671888"/>
            <a:ext cx="287337" cy="366712"/>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B</a:t>
            </a:r>
            <a:endParaRPr lang="en-GB" b="1">
              <a:solidFill>
                <a:schemeClr val="accent2"/>
              </a:solidFill>
            </a:endParaRPr>
          </a:p>
        </p:txBody>
      </p:sp>
      <p:pic>
        <p:nvPicPr>
          <p:cNvPr id="60482" name="Picture 66" descr="PM_GL_Ar_Q4_100km_trans">
            <a:hlinkClick r:id="rId8" action="ppaction://hlinksldjump"/>
          </p:cNvPr>
          <p:cNvPicPr>
            <a:picLocks noChangeAspect="1" noChangeArrowheads="1"/>
          </p:cNvPicPr>
          <p:nvPr/>
        </p:nvPicPr>
        <p:blipFill>
          <a:blip r:embed="rId9" cstate="email"/>
          <a:srcRect/>
          <a:stretch>
            <a:fillRect/>
          </a:stretch>
        </p:blipFill>
        <p:spPr bwMode="auto">
          <a:xfrm>
            <a:off x="936625" y="3600450"/>
            <a:ext cx="2303463" cy="1336675"/>
          </a:xfrm>
          <a:prstGeom prst="rect">
            <a:avLst/>
          </a:prstGeom>
          <a:noFill/>
        </p:spPr>
      </p:pic>
      <p:pic>
        <p:nvPicPr>
          <p:cNvPr id="60485" name="Picture 69" descr="comp3">
            <a:hlinkClick r:id="rId10" action="ppaction://hlinksldjump"/>
          </p:cNvPr>
          <p:cNvPicPr>
            <a:picLocks noChangeAspect="1" noChangeArrowheads="1"/>
          </p:cNvPicPr>
          <p:nvPr/>
        </p:nvPicPr>
        <p:blipFill>
          <a:blip r:embed="rId11" cstate="email"/>
          <a:srcRect/>
          <a:stretch>
            <a:fillRect/>
          </a:stretch>
        </p:blipFill>
        <p:spPr bwMode="auto">
          <a:xfrm>
            <a:off x="8786813" y="1944688"/>
            <a:ext cx="1943100" cy="1246187"/>
          </a:xfrm>
          <a:prstGeom prst="rect">
            <a:avLst/>
          </a:prstGeom>
          <a:noFill/>
        </p:spPr>
      </p:pic>
      <p:pic>
        <p:nvPicPr>
          <p:cNvPr id="60486" name="Picture 70" descr="Fe2">
            <a:hlinkClick r:id="rId12" action="ppaction://hlinksldjump"/>
          </p:cNvPr>
          <p:cNvPicPr>
            <a:picLocks noChangeAspect="1" noChangeArrowheads="1"/>
          </p:cNvPicPr>
          <p:nvPr/>
        </p:nvPicPr>
        <p:blipFill>
          <a:blip r:embed="rId13" cstate="email"/>
          <a:srcRect/>
          <a:stretch>
            <a:fillRect/>
          </a:stretch>
        </p:blipFill>
        <p:spPr bwMode="auto">
          <a:xfrm>
            <a:off x="8856663" y="3168650"/>
            <a:ext cx="1944687" cy="1130300"/>
          </a:xfrm>
          <a:prstGeom prst="rect">
            <a:avLst/>
          </a:prstGeom>
          <a:noFill/>
        </p:spPr>
      </p:pic>
      <p:pic>
        <p:nvPicPr>
          <p:cNvPr id="60487" name="Picture 10" descr="gfztrans">
            <a:hlinkClick r:id="" action="ppaction://hlinkshowjump?jump=firstslide"/>
          </p:cNvPr>
          <p:cNvPicPr>
            <a:picLocks noChangeAspect="1" noChangeArrowheads="1"/>
          </p:cNvPicPr>
          <p:nvPr/>
        </p:nvPicPr>
        <p:blipFill>
          <a:blip r:embed="rId14" cstate="email"/>
          <a:srcRect/>
          <a:stretch>
            <a:fillRect/>
          </a:stretch>
        </p:blipFill>
        <p:spPr bwMode="auto">
          <a:xfrm>
            <a:off x="10226675" y="71438"/>
            <a:ext cx="1295400" cy="936625"/>
          </a:xfrm>
          <a:prstGeom prst="rect">
            <a:avLst/>
          </a:prstGeom>
          <a:noFill/>
          <a:ln w="9525">
            <a:noFill/>
            <a:miter lim="800000"/>
            <a:headEnd/>
            <a:tailEnd/>
          </a:ln>
        </p:spPr>
      </p:pic>
      <p:pic>
        <p:nvPicPr>
          <p:cNvPr id="60488" name="Picture 72" descr="utrechtlogo">
            <a:hlinkClick r:id="" action="ppaction://hlinkshowjump?jump=firstslide"/>
          </p:cNvPr>
          <p:cNvPicPr>
            <a:picLocks noChangeAspect="1" noChangeArrowheads="1"/>
          </p:cNvPicPr>
          <p:nvPr/>
        </p:nvPicPr>
        <p:blipFill>
          <a:blip r:embed="rId15"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11" name="Picture 75" descr="BG6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5605"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pic>
        <p:nvPicPr>
          <p:cNvPr id="65607" name="Picture 71" descr="comp3"/>
          <p:cNvPicPr>
            <a:picLocks noChangeAspect="1" noChangeArrowheads="1"/>
          </p:cNvPicPr>
          <p:nvPr/>
        </p:nvPicPr>
        <p:blipFill>
          <a:blip r:embed="rId4" cstate="email"/>
          <a:srcRect/>
          <a:stretch>
            <a:fillRect/>
          </a:stretch>
        </p:blipFill>
        <p:spPr bwMode="auto">
          <a:xfrm>
            <a:off x="2089150" y="1223963"/>
            <a:ext cx="6769100" cy="4338637"/>
          </a:xfrm>
          <a:prstGeom prst="rect">
            <a:avLst/>
          </a:prstGeom>
          <a:noFill/>
        </p:spPr>
      </p:pic>
      <p:sp>
        <p:nvSpPr>
          <p:cNvPr id="65606" name="Oval 70">
            <a:hlinkClick r:id="rId3" action="ppaction://hlinksldjump"/>
          </p:cNvPr>
          <p:cNvSpPr>
            <a:spLocks noChangeArrowheads="1"/>
          </p:cNvSpPr>
          <p:nvPr/>
        </p:nvSpPr>
        <p:spPr bwMode="auto">
          <a:xfrm>
            <a:off x="8353425" y="1079500"/>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5610" name="Text Box 74"/>
          <p:cNvSpPr txBox="1">
            <a:spLocks noChangeArrowheads="1"/>
          </p:cNvSpPr>
          <p:nvPr/>
        </p:nvSpPr>
        <p:spPr bwMode="auto">
          <a:xfrm>
            <a:off x="2808288" y="144463"/>
            <a:ext cx="5832475" cy="1189037"/>
          </a:xfrm>
          <a:prstGeom prst="rect">
            <a:avLst/>
          </a:prstGeom>
          <a:noFill/>
          <a:ln w="9525" algn="ctr">
            <a:noFill/>
            <a:miter lim="800000"/>
            <a:headEnd/>
            <a:tailEnd/>
          </a:ln>
          <a:effectLst/>
        </p:spPr>
        <p:txBody>
          <a:bodyPr>
            <a:spAutoFit/>
          </a:bodyPr>
          <a:lstStyle/>
          <a:p>
            <a:r>
              <a:rPr lang="en-GB" sz="3200" b="1">
                <a:solidFill>
                  <a:schemeClr val="accent2"/>
                </a:solidFill>
              </a:rPr>
              <a:t>Composition iteration 3</a:t>
            </a:r>
          </a:p>
          <a:p>
            <a:r>
              <a:rPr lang="nl-NL" sz="2000" b="1">
                <a:solidFill>
                  <a:schemeClr val="accent2"/>
                </a:solidFill>
              </a:rPr>
              <a:t>(red = Archon; green = Garnet Lherzolite; purple = Primitive Mantle)</a:t>
            </a:r>
            <a:endParaRPr lang="en-GB" sz="2000" b="1">
              <a:solidFill>
                <a:schemeClr val="accent2"/>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87" name="Picture 75" descr="BG6b"/>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4581"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pic>
        <p:nvPicPr>
          <p:cNvPr id="64583" name="Picture 71" descr="Fe3"/>
          <p:cNvPicPr>
            <a:picLocks noChangeAspect="1" noChangeArrowheads="1"/>
          </p:cNvPicPr>
          <p:nvPr/>
        </p:nvPicPr>
        <p:blipFill>
          <a:blip r:embed="rId4" cstate="email"/>
          <a:srcRect/>
          <a:stretch>
            <a:fillRect/>
          </a:stretch>
        </p:blipFill>
        <p:spPr bwMode="auto">
          <a:xfrm>
            <a:off x="1873250" y="1295400"/>
            <a:ext cx="7340600" cy="4271963"/>
          </a:xfrm>
          <a:prstGeom prst="rect">
            <a:avLst/>
          </a:prstGeom>
          <a:noFill/>
        </p:spPr>
      </p:pic>
      <p:sp>
        <p:nvSpPr>
          <p:cNvPr id="64582" name="Oval 70">
            <a:hlinkClick r:id="rId3" action="ppaction://hlinksldjump"/>
          </p:cNvPr>
          <p:cNvSpPr>
            <a:spLocks noChangeArrowheads="1"/>
          </p:cNvSpPr>
          <p:nvPr/>
        </p:nvSpPr>
        <p:spPr bwMode="auto">
          <a:xfrm>
            <a:off x="8929688" y="10080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4586" name="Text Box 74"/>
          <p:cNvSpPr txBox="1">
            <a:spLocks noChangeArrowheads="1"/>
          </p:cNvSpPr>
          <p:nvPr/>
        </p:nvSpPr>
        <p:spPr bwMode="auto">
          <a:xfrm>
            <a:off x="2376488" y="573088"/>
            <a:ext cx="5832475" cy="579437"/>
          </a:xfrm>
          <a:prstGeom prst="rect">
            <a:avLst/>
          </a:prstGeom>
          <a:noFill/>
          <a:ln w="9525" algn="ctr">
            <a:noFill/>
            <a:miter lim="800000"/>
            <a:headEnd/>
            <a:tailEnd/>
          </a:ln>
          <a:effectLst/>
        </p:spPr>
        <p:txBody>
          <a:bodyPr>
            <a:spAutoFit/>
          </a:bodyPr>
          <a:lstStyle/>
          <a:p>
            <a:r>
              <a:rPr lang="en-GB" sz="3200" b="1">
                <a:solidFill>
                  <a:schemeClr val="accent2"/>
                </a:solidFill>
              </a:rPr>
              <a:t>Iron content iteration 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17"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1310"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pic>
        <p:nvPicPr>
          <p:cNvPr id="11311" name="Picture 47" descr="VanomS40_50km"/>
          <p:cNvPicPr>
            <a:picLocks noChangeAspect="1" noChangeArrowheads="1"/>
          </p:cNvPicPr>
          <p:nvPr/>
        </p:nvPicPr>
        <p:blipFill>
          <a:blip r:embed="rId4" cstate="email"/>
          <a:srcRect/>
          <a:stretch>
            <a:fillRect/>
          </a:stretch>
        </p:blipFill>
        <p:spPr bwMode="auto">
          <a:xfrm>
            <a:off x="1800225" y="1295400"/>
            <a:ext cx="7726363" cy="4764088"/>
          </a:xfrm>
          <a:prstGeom prst="rect">
            <a:avLst/>
          </a:prstGeom>
          <a:noFill/>
        </p:spPr>
      </p:pic>
      <p:sp>
        <p:nvSpPr>
          <p:cNvPr id="11313"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11318"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S40 Vs-anomaly @ 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IMG9528crop169"/>
          <p:cNvPicPr>
            <a:picLocks noChangeAspect="1" noChangeArrowheads="1"/>
          </p:cNvPicPr>
          <p:nvPr/>
        </p:nvPicPr>
        <p:blipFill>
          <a:blip r:embed="rId2" cstate="email"/>
          <a:srcRect/>
          <a:stretch>
            <a:fillRect/>
          </a:stretch>
        </p:blipFill>
        <p:spPr bwMode="auto">
          <a:xfrm>
            <a:off x="0" y="0"/>
            <a:ext cx="11522075" cy="6480175"/>
          </a:xfrm>
          <a:prstGeom prst="rect">
            <a:avLst/>
          </a:prstGeom>
          <a:noFill/>
        </p:spPr>
      </p:pic>
      <p:sp>
        <p:nvSpPr>
          <p:cNvPr id="61443" name="Text Box 3">
            <a:hlinkClick r:id="" action="ppaction://hlinkshowjump?jump=firstslide"/>
          </p:cNvPr>
          <p:cNvSpPr txBox="1">
            <a:spLocks noChangeArrowheads="1"/>
          </p:cNvSpPr>
          <p:nvPr/>
        </p:nvSpPr>
        <p:spPr bwMode="auto">
          <a:xfrm>
            <a:off x="0" y="0"/>
            <a:ext cx="11522075" cy="1616075"/>
          </a:xfrm>
          <a:prstGeom prst="rect">
            <a:avLst/>
          </a:prstGeom>
          <a:solidFill>
            <a:schemeClr val="bg1">
              <a:alpha val="50000"/>
            </a:schemeClr>
          </a:solidFill>
          <a:ln w="9525">
            <a:noFill/>
            <a:miter lim="800000"/>
            <a:headEnd/>
            <a:tailEnd/>
          </a:ln>
          <a:effectLst/>
        </p:spPr>
        <p:txBody>
          <a:bodyPr>
            <a:spAutoFit/>
          </a:bodyPr>
          <a:lstStyle/>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nl-NL" sz="2000">
              <a:solidFill>
                <a:schemeClr val="accent2"/>
              </a:solidFill>
              <a:latin typeface="Verdana" pitchFamily="34" charset="0"/>
            </a:endParaRPr>
          </a:p>
          <a:p>
            <a:endParaRPr lang="en-GB" sz="2000">
              <a:solidFill>
                <a:schemeClr val="accent2"/>
              </a:solidFill>
              <a:latin typeface="Verdana" pitchFamily="34" charset="0"/>
            </a:endParaRPr>
          </a:p>
        </p:txBody>
      </p:sp>
      <p:sp>
        <p:nvSpPr>
          <p:cNvPr id="61444" name="Text Box 4">
            <a:hlinkClick r:id="" action="ppaction://hlinkshowjump?jump=firstslide"/>
          </p:cNvPr>
          <p:cNvSpPr txBox="1">
            <a:spLocks noChangeArrowheads="1"/>
          </p:cNvSpPr>
          <p:nvPr/>
        </p:nvSpPr>
        <p:spPr bwMode="auto">
          <a:xfrm>
            <a:off x="1368425" y="0"/>
            <a:ext cx="8569325" cy="946150"/>
          </a:xfrm>
          <a:prstGeom prst="rect">
            <a:avLst/>
          </a:prstGeom>
          <a:noFill/>
          <a:ln w="9525">
            <a:noFill/>
            <a:miter lim="800000"/>
            <a:headEnd/>
            <a:tailEnd/>
          </a:ln>
          <a:effectLst/>
        </p:spPr>
        <p:txBody>
          <a:bodyPr>
            <a:spAutoFit/>
          </a:bodyPr>
          <a:lstStyle/>
          <a:p>
            <a:r>
              <a:rPr lang="en-GB" sz="2800">
                <a:solidFill>
                  <a:schemeClr val="accent2"/>
                </a:solidFill>
                <a:latin typeface="Verdana" pitchFamily="34" charset="0"/>
              </a:rPr>
              <a:t>Multidisciplinary approach to assess thermo-mechanical properties of the Asian lithosphere</a:t>
            </a:r>
          </a:p>
        </p:txBody>
      </p:sp>
      <p:sp>
        <p:nvSpPr>
          <p:cNvPr id="61445" name="Text Box 5">
            <a:hlinkClick r:id="" action="ppaction://hlinkshowjump?jump=firstslide"/>
          </p:cNvPr>
          <p:cNvSpPr txBox="1">
            <a:spLocks noChangeArrowheads="1"/>
          </p:cNvSpPr>
          <p:nvPr/>
        </p:nvSpPr>
        <p:spPr bwMode="auto">
          <a:xfrm>
            <a:off x="0" y="944563"/>
            <a:ext cx="11522075" cy="641350"/>
          </a:xfrm>
          <a:prstGeom prst="rect">
            <a:avLst/>
          </a:prstGeom>
          <a:noFill/>
          <a:ln w="9525">
            <a:noFill/>
            <a:miter lim="800000"/>
            <a:headEnd/>
            <a:tailEnd/>
          </a:ln>
          <a:effectLst/>
        </p:spPr>
        <p:txBody>
          <a:bodyPr>
            <a:spAutoFit/>
          </a:bodyPr>
          <a:lstStyle/>
          <a:p>
            <a:r>
              <a:rPr lang="en-GB" sz="2000">
                <a:solidFill>
                  <a:schemeClr val="accent2"/>
                </a:solidFill>
                <a:latin typeface="Verdana" pitchFamily="34" charset="0"/>
              </a:rPr>
              <a:t>Ward Stolk</a:t>
            </a:r>
            <a:r>
              <a:rPr lang="en-GB" sz="2000" baseline="30000">
                <a:solidFill>
                  <a:schemeClr val="accent2"/>
                </a:solidFill>
                <a:latin typeface="Verdana" pitchFamily="34" charset="0"/>
              </a:rPr>
              <a:t>1,2</a:t>
            </a:r>
            <a:r>
              <a:rPr lang="en-GB" sz="2000">
                <a:solidFill>
                  <a:schemeClr val="accent2"/>
                </a:solidFill>
                <a:latin typeface="Verdana" pitchFamily="34" charset="0"/>
              </a:rPr>
              <a:t>, Mikhail Kaban</a:t>
            </a:r>
            <a:r>
              <a:rPr lang="en-GB" sz="2000" baseline="30000">
                <a:solidFill>
                  <a:schemeClr val="accent2"/>
                </a:solidFill>
                <a:latin typeface="Verdana" pitchFamily="34" charset="0"/>
              </a:rPr>
              <a:t>2</a:t>
            </a:r>
            <a:r>
              <a:rPr lang="en-GB" sz="2000">
                <a:solidFill>
                  <a:schemeClr val="accent2"/>
                </a:solidFill>
                <a:latin typeface="Verdana" pitchFamily="34" charset="0"/>
              </a:rPr>
              <a:t>, Magdala Tesauro</a:t>
            </a:r>
            <a:r>
              <a:rPr lang="en-GB" sz="2000" baseline="30000">
                <a:solidFill>
                  <a:schemeClr val="accent2"/>
                </a:solidFill>
                <a:latin typeface="Verdana" pitchFamily="34" charset="0"/>
              </a:rPr>
              <a:t>2</a:t>
            </a:r>
            <a:r>
              <a:rPr lang="en-GB" sz="2000">
                <a:solidFill>
                  <a:schemeClr val="accent2"/>
                </a:solidFill>
                <a:latin typeface="Verdana" pitchFamily="34" charset="0"/>
              </a:rPr>
              <a:t>, Fred Beekman</a:t>
            </a:r>
            <a:r>
              <a:rPr lang="en-GB" sz="2000" baseline="30000">
                <a:solidFill>
                  <a:schemeClr val="accent2"/>
                </a:solidFill>
                <a:latin typeface="Verdana" pitchFamily="34" charset="0"/>
              </a:rPr>
              <a:t>1</a:t>
            </a:r>
            <a:r>
              <a:rPr lang="en-GB" sz="2000">
                <a:solidFill>
                  <a:schemeClr val="accent2"/>
                </a:solidFill>
                <a:latin typeface="Verdana" pitchFamily="34" charset="0"/>
              </a:rPr>
              <a:t>, Sierd Cloetingh</a:t>
            </a:r>
            <a:r>
              <a:rPr lang="en-GB" sz="2000" baseline="30000">
                <a:solidFill>
                  <a:schemeClr val="accent2"/>
                </a:solidFill>
                <a:latin typeface="Verdana" pitchFamily="34" charset="0"/>
              </a:rPr>
              <a:t>1</a:t>
            </a:r>
          </a:p>
          <a:p>
            <a:r>
              <a:rPr lang="nl-NL" sz="1600" baseline="30000">
                <a:solidFill>
                  <a:schemeClr val="accent2"/>
                </a:solidFill>
                <a:latin typeface="Verdana" pitchFamily="34" charset="0"/>
              </a:rPr>
              <a:t>1</a:t>
            </a:r>
            <a:r>
              <a:rPr lang="nl-NL" sz="1600">
                <a:solidFill>
                  <a:schemeClr val="accent2"/>
                </a:solidFill>
                <a:latin typeface="Verdana" pitchFamily="34" charset="0"/>
              </a:rPr>
              <a:t> Utrecht University (w.stolk@uu.nl), </a:t>
            </a:r>
            <a:r>
              <a:rPr lang="nl-NL" sz="1600" baseline="30000">
                <a:solidFill>
                  <a:schemeClr val="accent2"/>
                </a:solidFill>
                <a:latin typeface="Verdana" pitchFamily="34" charset="0"/>
              </a:rPr>
              <a:t>2</a:t>
            </a:r>
            <a:r>
              <a:rPr lang="nl-NL" sz="1600">
                <a:solidFill>
                  <a:schemeClr val="accent2"/>
                </a:solidFill>
                <a:latin typeface="Verdana" pitchFamily="34" charset="0"/>
              </a:rPr>
              <a:t>GeoForschungsZentrum Potsdam</a:t>
            </a:r>
            <a:endParaRPr lang="en-GB" sz="1600" baseline="30000">
              <a:solidFill>
                <a:schemeClr val="accent2"/>
              </a:solidFill>
              <a:latin typeface="Verdana" pitchFamily="34" charset="0"/>
            </a:endParaRPr>
          </a:p>
        </p:txBody>
      </p:sp>
      <p:sp>
        <p:nvSpPr>
          <p:cNvPr id="61446" name="Text Box 6">
            <a:hlinkClick r:id="rId3" action="ppaction://hlinksldjump"/>
          </p:cNvPr>
          <p:cNvSpPr txBox="1">
            <a:spLocks noChangeArrowheads="1"/>
          </p:cNvSpPr>
          <p:nvPr/>
        </p:nvSpPr>
        <p:spPr bwMode="auto">
          <a:xfrm>
            <a:off x="360363" y="3024188"/>
            <a:ext cx="2376487"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Tomography model</a:t>
            </a:r>
            <a:endParaRPr lang="en-GB"/>
          </a:p>
        </p:txBody>
      </p:sp>
      <p:sp>
        <p:nvSpPr>
          <p:cNvPr id="61447" name="Text Box 7"/>
          <p:cNvSpPr txBox="1">
            <a:spLocks noChangeArrowheads="1"/>
          </p:cNvSpPr>
          <p:nvPr/>
        </p:nvSpPr>
        <p:spPr bwMode="auto">
          <a:xfrm>
            <a:off x="8785225" y="3024188"/>
            <a:ext cx="2376488" cy="404812"/>
          </a:xfrm>
          <a:prstGeom prst="rect">
            <a:avLst/>
          </a:prstGeom>
          <a:solidFill>
            <a:schemeClr val="accent1">
              <a:alpha val="70000"/>
            </a:schemeClr>
          </a:solidFill>
          <a:ln w="38100">
            <a:solidFill>
              <a:srgbClr val="3366FF"/>
            </a:solidFill>
            <a:miter lim="800000"/>
            <a:headEnd/>
            <a:tailEnd/>
          </a:ln>
          <a:effectLst/>
        </p:spPr>
        <p:txBody>
          <a:bodyPr>
            <a:spAutoFit/>
          </a:bodyPr>
          <a:lstStyle/>
          <a:p>
            <a:pPr algn="l">
              <a:spcBef>
                <a:spcPct val="50000"/>
              </a:spcBef>
            </a:pPr>
            <a:r>
              <a:rPr lang="nl-NL"/>
              <a:t>Gravity Anomalies</a:t>
            </a:r>
            <a:endParaRPr lang="en-GB"/>
          </a:p>
        </p:txBody>
      </p:sp>
      <p:sp>
        <p:nvSpPr>
          <p:cNvPr id="61448" name="Rectangle 8">
            <a:hlinkClick r:id="rId4" action="ppaction://hlinksldjump"/>
          </p:cNvPr>
          <p:cNvSpPr>
            <a:spLocks noChangeArrowheads="1"/>
          </p:cNvSpPr>
          <p:nvPr/>
        </p:nvSpPr>
        <p:spPr bwMode="auto">
          <a:xfrm>
            <a:off x="649288" y="4319588"/>
            <a:ext cx="2808287" cy="647700"/>
          </a:xfrm>
          <a:prstGeom prst="rect">
            <a:avLst/>
          </a:prstGeom>
          <a:solidFill>
            <a:srgbClr val="FF9900">
              <a:alpha val="70000"/>
            </a:srgbClr>
          </a:solidFill>
          <a:ln w="38100">
            <a:solidFill>
              <a:srgbClr val="800000"/>
            </a:solidFill>
            <a:miter lim="800000"/>
            <a:headEnd/>
            <a:tailEnd/>
          </a:ln>
          <a:effectLst/>
        </p:spPr>
        <p:txBody>
          <a:bodyPr wrap="none" anchor="ctr"/>
          <a:lstStyle/>
          <a:p>
            <a:r>
              <a:rPr lang="nl-NL"/>
              <a:t>Thermal Modelling</a:t>
            </a:r>
            <a:endParaRPr lang="en-GB"/>
          </a:p>
        </p:txBody>
      </p:sp>
      <p:sp>
        <p:nvSpPr>
          <p:cNvPr id="61449" name="Rectangle 9"/>
          <p:cNvSpPr>
            <a:spLocks noChangeArrowheads="1"/>
          </p:cNvSpPr>
          <p:nvPr/>
        </p:nvSpPr>
        <p:spPr bwMode="auto">
          <a:xfrm>
            <a:off x="4321175" y="4321175"/>
            <a:ext cx="2879725" cy="647700"/>
          </a:xfrm>
          <a:prstGeom prst="rect">
            <a:avLst/>
          </a:prstGeom>
          <a:solidFill>
            <a:srgbClr val="FF0000">
              <a:alpha val="70000"/>
            </a:srgbClr>
          </a:solidFill>
          <a:ln w="38100">
            <a:solidFill>
              <a:srgbClr val="A50021"/>
            </a:solidFill>
            <a:miter lim="800000"/>
            <a:headEnd/>
            <a:tailEnd/>
          </a:ln>
          <a:effectLst/>
        </p:spPr>
        <p:txBody>
          <a:bodyPr wrap="none" anchor="ctr"/>
          <a:lstStyle/>
          <a:p>
            <a:r>
              <a:rPr lang="nl-NL"/>
              <a:t>Forward Gravity Modelling</a:t>
            </a:r>
            <a:endParaRPr lang="en-GB"/>
          </a:p>
        </p:txBody>
      </p:sp>
      <p:sp>
        <p:nvSpPr>
          <p:cNvPr id="61450" name="Rectangle 10"/>
          <p:cNvSpPr>
            <a:spLocks noChangeArrowheads="1"/>
          </p:cNvSpPr>
          <p:nvPr/>
        </p:nvSpPr>
        <p:spPr bwMode="auto">
          <a:xfrm>
            <a:off x="8066088" y="4319588"/>
            <a:ext cx="2808287" cy="647700"/>
          </a:xfrm>
          <a:prstGeom prst="rect">
            <a:avLst/>
          </a:prstGeom>
          <a:solidFill>
            <a:srgbClr val="99CC00">
              <a:alpha val="70000"/>
            </a:srgbClr>
          </a:solidFill>
          <a:ln w="38100">
            <a:solidFill>
              <a:srgbClr val="003300"/>
            </a:solidFill>
            <a:miter lim="800000"/>
            <a:headEnd/>
            <a:tailEnd/>
          </a:ln>
          <a:effectLst/>
        </p:spPr>
        <p:txBody>
          <a:bodyPr wrap="none" anchor="ctr"/>
          <a:lstStyle/>
          <a:p>
            <a:r>
              <a:rPr lang="nl-NL"/>
              <a:t>Analyse Gravity </a:t>
            </a:r>
          </a:p>
          <a:p>
            <a:r>
              <a:rPr lang="nl-NL"/>
              <a:t>Disturbance Difference</a:t>
            </a:r>
            <a:endParaRPr lang="en-GB"/>
          </a:p>
        </p:txBody>
      </p:sp>
      <p:sp>
        <p:nvSpPr>
          <p:cNvPr id="61451" name="Line 11"/>
          <p:cNvSpPr>
            <a:spLocks noChangeShapeType="1"/>
          </p:cNvSpPr>
          <p:nvPr/>
        </p:nvSpPr>
        <p:spPr bwMode="auto">
          <a:xfrm>
            <a:off x="3457575"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1452" name="Line 12"/>
          <p:cNvSpPr>
            <a:spLocks noChangeShapeType="1"/>
          </p:cNvSpPr>
          <p:nvPr/>
        </p:nvSpPr>
        <p:spPr bwMode="auto">
          <a:xfrm>
            <a:off x="7200900" y="4608513"/>
            <a:ext cx="863600" cy="0"/>
          </a:xfrm>
          <a:prstGeom prst="line">
            <a:avLst/>
          </a:prstGeom>
          <a:noFill/>
          <a:ln w="38100">
            <a:solidFill>
              <a:schemeClr val="tx1"/>
            </a:solidFill>
            <a:round/>
            <a:headEnd/>
            <a:tailEnd type="triangle" w="lg" len="lg"/>
          </a:ln>
          <a:effectLst/>
        </p:spPr>
        <p:txBody>
          <a:bodyPr/>
          <a:lstStyle/>
          <a:p>
            <a:endParaRPr lang="nl-NL"/>
          </a:p>
        </p:txBody>
      </p:sp>
      <p:sp>
        <p:nvSpPr>
          <p:cNvPr id="61453" name="Rectangle 13"/>
          <p:cNvSpPr>
            <a:spLocks noChangeArrowheads="1"/>
          </p:cNvSpPr>
          <p:nvPr/>
        </p:nvSpPr>
        <p:spPr bwMode="auto">
          <a:xfrm>
            <a:off x="4321175" y="5327650"/>
            <a:ext cx="2879725" cy="647700"/>
          </a:xfrm>
          <a:prstGeom prst="rect">
            <a:avLst/>
          </a:prstGeom>
          <a:solidFill>
            <a:srgbClr val="993300">
              <a:alpha val="70000"/>
            </a:srgbClr>
          </a:solidFill>
          <a:ln w="38100">
            <a:solidFill>
              <a:srgbClr val="663300"/>
            </a:solidFill>
            <a:miter lim="800000"/>
            <a:headEnd/>
            <a:tailEnd/>
          </a:ln>
          <a:effectLst/>
        </p:spPr>
        <p:txBody>
          <a:bodyPr wrap="none" anchor="ctr"/>
          <a:lstStyle/>
          <a:p>
            <a:r>
              <a:rPr lang="nl-NL"/>
              <a:t>Update Composition</a:t>
            </a:r>
            <a:endParaRPr lang="en-GB"/>
          </a:p>
        </p:txBody>
      </p:sp>
      <p:sp>
        <p:nvSpPr>
          <p:cNvPr id="61454" name="Line 14"/>
          <p:cNvSpPr>
            <a:spLocks noChangeShapeType="1"/>
          </p:cNvSpPr>
          <p:nvPr/>
        </p:nvSpPr>
        <p:spPr bwMode="auto">
          <a:xfrm flipH="1">
            <a:off x="7200900" y="5688013"/>
            <a:ext cx="2305050" cy="0"/>
          </a:xfrm>
          <a:prstGeom prst="line">
            <a:avLst/>
          </a:prstGeom>
          <a:noFill/>
          <a:ln w="38100">
            <a:solidFill>
              <a:schemeClr val="tx1"/>
            </a:solidFill>
            <a:round/>
            <a:headEnd/>
            <a:tailEnd type="triangle" w="lg" len="lg"/>
          </a:ln>
          <a:effectLst/>
        </p:spPr>
        <p:txBody>
          <a:bodyPr/>
          <a:lstStyle/>
          <a:p>
            <a:endParaRPr lang="nl-NL"/>
          </a:p>
        </p:txBody>
      </p:sp>
      <p:sp>
        <p:nvSpPr>
          <p:cNvPr id="61455" name="Line 15"/>
          <p:cNvSpPr>
            <a:spLocks noChangeShapeType="1"/>
          </p:cNvSpPr>
          <p:nvPr/>
        </p:nvSpPr>
        <p:spPr bwMode="auto">
          <a:xfrm flipH="1">
            <a:off x="2016125" y="5688013"/>
            <a:ext cx="2305050" cy="0"/>
          </a:xfrm>
          <a:prstGeom prst="line">
            <a:avLst/>
          </a:prstGeom>
          <a:noFill/>
          <a:ln w="38100">
            <a:solidFill>
              <a:schemeClr val="tx1"/>
            </a:solidFill>
            <a:round/>
            <a:headEnd/>
            <a:tailEnd type="none" w="lg" len="lg"/>
          </a:ln>
          <a:effectLst/>
        </p:spPr>
        <p:txBody>
          <a:bodyPr/>
          <a:lstStyle/>
          <a:p>
            <a:endParaRPr lang="nl-NL"/>
          </a:p>
        </p:txBody>
      </p:sp>
      <p:sp>
        <p:nvSpPr>
          <p:cNvPr id="61456" name="Line 16"/>
          <p:cNvSpPr>
            <a:spLocks noChangeShapeType="1"/>
          </p:cNvSpPr>
          <p:nvPr/>
        </p:nvSpPr>
        <p:spPr bwMode="auto">
          <a:xfrm flipH="1" flipV="1">
            <a:off x="2016125" y="4968875"/>
            <a:ext cx="0" cy="719138"/>
          </a:xfrm>
          <a:prstGeom prst="line">
            <a:avLst/>
          </a:prstGeom>
          <a:noFill/>
          <a:ln w="38100">
            <a:solidFill>
              <a:schemeClr val="tx1"/>
            </a:solidFill>
            <a:round/>
            <a:headEnd/>
            <a:tailEnd type="triangle" w="lg" len="lg"/>
          </a:ln>
          <a:effectLst/>
        </p:spPr>
        <p:txBody>
          <a:bodyPr/>
          <a:lstStyle/>
          <a:p>
            <a:endParaRPr lang="nl-NL"/>
          </a:p>
        </p:txBody>
      </p:sp>
      <p:sp>
        <p:nvSpPr>
          <p:cNvPr id="61457" name="Line 17"/>
          <p:cNvSpPr>
            <a:spLocks noChangeShapeType="1"/>
          </p:cNvSpPr>
          <p:nvPr/>
        </p:nvSpPr>
        <p:spPr bwMode="auto">
          <a:xfrm flipH="1" flipV="1">
            <a:off x="9505950" y="4968875"/>
            <a:ext cx="0" cy="719138"/>
          </a:xfrm>
          <a:prstGeom prst="line">
            <a:avLst/>
          </a:prstGeom>
          <a:noFill/>
          <a:ln w="38100">
            <a:solidFill>
              <a:schemeClr val="tx1"/>
            </a:solidFill>
            <a:round/>
            <a:headEnd/>
            <a:tailEnd type="none" w="lg" len="lg"/>
          </a:ln>
          <a:effectLst/>
        </p:spPr>
        <p:txBody>
          <a:bodyPr/>
          <a:lstStyle/>
          <a:p>
            <a:endParaRPr lang="nl-NL"/>
          </a:p>
        </p:txBody>
      </p:sp>
      <p:sp>
        <p:nvSpPr>
          <p:cNvPr id="61458" name="Line 18"/>
          <p:cNvSpPr>
            <a:spLocks noChangeShapeType="1"/>
          </p:cNvSpPr>
          <p:nvPr/>
        </p:nvSpPr>
        <p:spPr bwMode="auto">
          <a:xfrm>
            <a:off x="1439863" y="3455988"/>
            <a:ext cx="576262" cy="863600"/>
          </a:xfrm>
          <a:prstGeom prst="line">
            <a:avLst/>
          </a:prstGeom>
          <a:noFill/>
          <a:ln w="38100">
            <a:solidFill>
              <a:schemeClr val="tx1"/>
            </a:solidFill>
            <a:round/>
            <a:headEnd/>
            <a:tailEnd type="triangle" w="lg" len="lg"/>
          </a:ln>
          <a:effectLst/>
        </p:spPr>
        <p:txBody>
          <a:bodyPr/>
          <a:lstStyle/>
          <a:p>
            <a:endParaRPr lang="nl-NL"/>
          </a:p>
        </p:txBody>
      </p:sp>
      <p:sp>
        <p:nvSpPr>
          <p:cNvPr id="61459" name="Line 19"/>
          <p:cNvSpPr>
            <a:spLocks noChangeShapeType="1"/>
          </p:cNvSpPr>
          <p:nvPr/>
        </p:nvSpPr>
        <p:spPr bwMode="auto">
          <a:xfrm flipH="1">
            <a:off x="9577388" y="3455988"/>
            <a:ext cx="431800" cy="863600"/>
          </a:xfrm>
          <a:prstGeom prst="line">
            <a:avLst/>
          </a:prstGeom>
          <a:noFill/>
          <a:ln w="38100">
            <a:solidFill>
              <a:schemeClr val="tx1"/>
            </a:solidFill>
            <a:round/>
            <a:headEnd/>
            <a:tailEnd type="triangle" w="lg" len="lg"/>
          </a:ln>
          <a:effectLst/>
        </p:spPr>
        <p:txBody>
          <a:bodyPr/>
          <a:lstStyle/>
          <a:p>
            <a:endParaRPr lang="nl-NL"/>
          </a:p>
        </p:txBody>
      </p:sp>
      <p:sp>
        <p:nvSpPr>
          <p:cNvPr id="61460" name="Rectangle 20"/>
          <p:cNvSpPr>
            <a:spLocks noChangeArrowheads="1"/>
          </p:cNvSpPr>
          <p:nvPr/>
        </p:nvSpPr>
        <p:spPr bwMode="auto">
          <a:xfrm>
            <a:off x="865188" y="1871663"/>
            <a:ext cx="10225087" cy="3097212"/>
          </a:xfrm>
          <a:prstGeom prst="rect">
            <a:avLst/>
          </a:prstGeom>
          <a:gradFill rotWithShape="1">
            <a:gsLst>
              <a:gs pos="0">
                <a:srgbClr val="FFCC00">
                  <a:alpha val="80000"/>
                </a:srgbClr>
              </a:gs>
              <a:gs pos="100000">
                <a:srgbClr val="FFCC00">
                  <a:gamma/>
                  <a:shade val="46275"/>
                  <a:invGamma/>
                </a:srgbClr>
              </a:gs>
            </a:gsLst>
            <a:lin ang="2700000" scaled="1"/>
          </a:gradFill>
          <a:ln w="9525">
            <a:noFill/>
            <a:miter lim="800000"/>
            <a:headEnd/>
            <a:tailEnd/>
          </a:ln>
          <a:effectLst/>
        </p:spPr>
        <p:txBody>
          <a:bodyPr wrap="none" anchor="ctr"/>
          <a:lstStyle/>
          <a:p>
            <a:endParaRPr lang="nl-NL"/>
          </a:p>
        </p:txBody>
      </p:sp>
      <p:sp>
        <p:nvSpPr>
          <p:cNvPr id="61461" name="AutoShape 21"/>
          <p:cNvSpPr>
            <a:spLocks noChangeArrowheads="1"/>
          </p:cNvSpPr>
          <p:nvPr/>
        </p:nvSpPr>
        <p:spPr bwMode="auto">
          <a:xfrm rot="16200000" flipH="1">
            <a:off x="5027612" y="4956176"/>
            <a:ext cx="574675" cy="603250"/>
          </a:xfrm>
          <a:prstGeom prst="rtTriangle">
            <a:avLst/>
          </a:prstGeom>
          <a:gradFill rotWithShape="1">
            <a:gsLst>
              <a:gs pos="0">
                <a:srgbClr val="FFCC00">
                  <a:gamma/>
                  <a:shade val="46275"/>
                  <a:invGamma/>
                </a:srgbClr>
              </a:gs>
              <a:gs pos="100000">
                <a:srgbClr val="FFCC00">
                  <a:alpha val="80000"/>
                </a:srgbClr>
              </a:gs>
            </a:gsLst>
            <a:lin ang="0" scaled="1"/>
          </a:gradFill>
          <a:ln w="9525">
            <a:noFill/>
            <a:miter lim="800000"/>
            <a:headEnd/>
            <a:tailEnd/>
          </a:ln>
          <a:effectLst/>
        </p:spPr>
        <p:txBody>
          <a:bodyPr wrap="none" anchor="ctr"/>
          <a:lstStyle/>
          <a:p>
            <a:endParaRPr lang="nl-NL"/>
          </a:p>
        </p:txBody>
      </p:sp>
      <p:sp>
        <p:nvSpPr>
          <p:cNvPr id="61462" name="Oval 22">
            <a:hlinkClick r:id="rId5" action="ppaction://hlinksldjump"/>
          </p:cNvPr>
          <p:cNvSpPr>
            <a:spLocks noChangeArrowheads="1"/>
          </p:cNvSpPr>
          <p:nvPr/>
        </p:nvSpPr>
        <p:spPr bwMode="auto">
          <a:xfrm>
            <a:off x="10801350" y="1584325"/>
            <a:ext cx="576263" cy="576263"/>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1463" name="Text Box 23"/>
          <p:cNvSpPr txBox="1">
            <a:spLocks noChangeArrowheads="1"/>
          </p:cNvSpPr>
          <p:nvPr/>
        </p:nvSpPr>
        <p:spPr bwMode="auto">
          <a:xfrm>
            <a:off x="936625" y="1944688"/>
            <a:ext cx="7272338" cy="1370012"/>
          </a:xfrm>
          <a:prstGeom prst="rect">
            <a:avLst/>
          </a:prstGeom>
          <a:noFill/>
          <a:ln w="9525" algn="ctr">
            <a:noFill/>
            <a:miter lim="800000"/>
            <a:headEnd/>
            <a:tailEnd/>
          </a:ln>
          <a:effectLst/>
        </p:spPr>
        <p:txBody>
          <a:bodyPr>
            <a:spAutoFit/>
          </a:bodyPr>
          <a:lstStyle/>
          <a:p>
            <a:pPr algn="just"/>
            <a:r>
              <a:rPr lang="nl-NL" sz="1200"/>
              <a:t>The lithospheric mantle underneath cratonic areas is often depleted, meaning relative high olivine contents and low garnet and CPX as well as low iron (Fe) content. Two such compositions are Garnet Lherzolite and Archon, where Garnet Lherzolite is slightly less depleted than Archon (table B). </a:t>
            </a:r>
            <a:r>
              <a:rPr lang="en-GB" sz="1200"/>
              <a:t>Increasing the relative amount of olivine decreases the density of the composition. Furthermore a decrease in iron content of 1% also leads to a decrease in density of 0.13g/cm</a:t>
            </a:r>
            <a:r>
              <a:rPr lang="en-GB" sz="1200" baseline="30000"/>
              <a:t>3</a:t>
            </a:r>
            <a:r>
              <a:rPr lang="en-GB" sz="1200"/>
              <a:t>, at constant Vs (figure A).</a:t>
            </a:r>
          </a:p>
          <a:p>
            <a:pPr algn="just"/>
            <a:r>
              <a:rPr lang="nl-NL" sz="1200"/>
              <a:t>The composition is only changed in the lithospheric mantle underneath cratonic areas and the density change required by the gravity anomaly analysis determines the composition change.</a:t>
            </a:r>
            <a:endParaRPr lang="en-GB" sz="1200"/>
          </a:p>
        </p:txBody>
      </p:sp>
      <p:sp>
        <p:nvSpPr>
          <p:cNvPr id="61467" name="AutoShape 27">
            <a:hlinkClick r:id="rId6" action="ppaction://hlinksldjump"/>
          </p:cNvPr>
          <p:cNvSpPr>
            <a:spLocks noChangeArrowheads="1"/>
          </p:cNvSpPr>
          <p:nvPr/>
        </p:nvSpPr>
        <p:spPr bwMode="auto">
          <a:xfrm rot="10800000">
            <a:off x="9505950" y="4608513"/>
            <a:ext cx="215900" cy="287337"/>
          </a:xfrm>
          <a:prstGeom prst="rightArrow">
            <a:avLst>
              <a:gd name="adj1" fmla="val 55880"/>
              <a:gd name="adj2" fmla="val 57546"/>
            </a:avLst>
          </a:prstGeom>
          <a:solidFill>
            <a:schemeClr val="accent2"/>
          </a:solidFill>
          <a:ln w="9525" algn="ctr">
            <a:noFill/>
            <a:miter lim="800000"/>
            <a:headEnd/>
            <a:tailEnd/>
          </a:ln>
          <a:effectLst/>
        </p:spPr>
        <p:txBody>
          <a:bodyPr wrap="none" anchor="ctr"/>
          <a:lstStyle/>
          <a:p>
            <a:endParaRPr lang="nl-NL"/>
          </a:p>
        </p:txBody>
      </p:sp>
      <p:sp>
        <p:nvSpPr>
          <p:cNvPr id="61468" name="AutoShape 28">
            <a:hlinkClick r:id="rId7" action="ppaction://hlinksldjump"/>
          </p:cNvPr>
          <p:cNvSpPr>
            <a:spLocks noChangeArrowheads="1"/>
          </p:cNvSpPr>
          <p:nvPr/>
        </p:nvSpPr>
        <p:spPr bwMode="auto">
          <a:xfrm rot="10800000">
            <a:off x="9145588" y="4608513"/>
            <a:ext cx="217487" cy="287337"/>
          </a:xfrm>
          <a:prstGeom prst="rightArrow">
            <a:avLst>
              <a:gd name="adj1" fmla="val 55880"/>
              <a:gd name="adj2" fmla="val 60065"/>
            </a:avLst>
          </a:prstGeom>
          <a:solidFill>
            <a:schemeClr val="accent2"/>
          </a:solidFill>
          <a:ln w="9525" algn="ctr">
            <a:noFill/>
            <a:miter lim="800000"/>
            <a:headEnd/>
            <a:tailEnd/>
          </a:ln>
          <a:effectLst/>
        </p:spPr>
        <p:txBody>
          <a:bodyPr wrap="none" anchor="ctr"/>
          <a:lstStyle/>
          <a:p>
            <a:endParaRPr lang="nl-NL"/>
          </a:p>
        </p:txBody>
      </p:sp>
      <p:sp>
        <p:nvSpPr>
          <p:cNvPr id="61469" name="AutoShape 29">
            <a:hlinkClick r:id="rId7" action="ppaction://hlinksldjump"/>
          </p:cNvPr>
          <p:cNvSpPr>
            <a:spLocks noChangeArrowheads="1"/>
          </p:cNvSpPr>
          <p:nvPr/>
        </p:nvSpPr>
        <p:spPr bwMode="auto">
          <a:xfrm rot="10800000">
            <a:off x="9001125" y="4608513"/>
            <a:ext cx="144463" cy="287337"/>
          </a:xfrm>
          <a:prstGeom prst="rightArrow">
            <a:avLst>
              <a:gd name="adj1" fmla="val 61769"/>
              <a:gd name="adj2" fmla="val 100000"/>
            </a:avLst>
          </a:prstGeom>
          <a:solidFill>
            <a:schemeClr val="accent2"/>
          </a:solidFill>
          <a:ln w="9525" algn="ctr">
            <a:noFill/>
            <a:miter lim="800000"/>
            <a:headEnd/>
            <a:tailEnd/>
          </a:ln>
          <a:effectLst/>
        </p:spPr>
        <p:txBody>
          <a:bodyPr wrap="none" anchor="ctr"/>
          <a:lstStyle/>
          <a:p>
            <a:endParaRPr lang="nl-NL"/>
          </a:p>
        </p:txBody>
      </p:sp>
      <p:sp>
        <p:nvSpPr>
          <p:cNvPr id="61470" name="Text Box 30"/>
          <p:cNvSpPr txBox="1">
            <a:spLocks noChangeArrowheads="1"/>
          </p:cNvSpPr>
          <p:nvPr/>
        </p:nvSpPr>
        <p:spPr bwMode="auto">
          <a:xfrm>
            <a:off x="9001125" y="4248150"/>
            <a:ext cx="1871663"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Iteration 4</a:t>
            </a:r>
            <a:endParaRPr lang="en-GB" b="1">
              <a:solidFill>
                <a:schemeClr val="accent2"/>
              </a:solidFill>
            </a:endParaRPr>
          </a:p>
        </p:txBody>
      </p:sp>
      <p:sp>
        <p:nvSpPr>
          <p:cNvPr id="61471" name="Text Box 31"/>
          <p:cNvSpPr txBox="1">
            <a:spLocks noChangeArrowheads="1"/>
          </p:cNvSpPr>
          <p:nvPr/>
        </p:nvSpPr>
        <p:spPr bwMode="auto">
          <a:xfrm>
            <a:off x="3024188" y="3600450"/>
            <a:ext cx="287337" cy="366713"/>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A</a:t>
            </a:r>
            <a:endParaRPr lang="en-GB" b="1">
              <a:solidFill>
                <a:schemeClr val="accent2"/>
              </a:solidFill>
            </a:endParaRPr>
          </a:p>
        </p:txBody>
      </p:sp>
      <p:sp>
        <p:nvSpPr>
          <p:cNvPr id="61472" name="Text Box 32"/>
          <p:cNvSpPr txBox="1">
            <a:spLocks noChangeArrowheads="1"/>
          </p:cNvSpPr>
          <p:nvPr/>
        </p:nvSpPr>
        <p:spPr bwMode="auto">
          <a:xfrm>
            <a:off x="3744913" y="3600450"/>
            <a:ext cx="3816350" cy="366713"/>
          </a:xfrm>
          <a:prstGeom prst="rect">
            <a:avLst/>
          </a:prstGeom>
          <a:noFill/>
          <a:ln w="9525" algn="ctr">
            <a:noFill/>
            <a:miter lim="800000"/>
            <a:headEnd/>
            <a:tailEnd/>
          </a:ln>
          <a:effectLst/>
        </p:spPr>
        <p:txBody>
          <a:bodyPr>
            <a:spAutoFit/>
          </a:bodyPr>
          <a:lstStyle/>
          <a:p>
            <a:pPr>
              <a:spcBef>
                <a:spcPct val="50000"/>
              </a:spcBef>
            </a:pPr>
            <a:endParaRPr lang="nl-NL"/>
          </a:p>
        </p:txBody>
      </p:sp>
      <p:graphicFrame>
        <p:nvGraphicFramePr>
          <p:cNvPr id="61473" name="Group 33"/>
          <p:cNvGraphicFramePr>
            <a:graphicFrameLocks noGrp="1"/>
          </p:cNvGraphicFramePr>
          <p:nvPr/>
        </p:nvGraphicFramePr>
        <p:xfrm>
          <a:off x="3384550" y="3744913"/>
          <a:ext cx="4703763" cy="1168400"/>
        </p:xfrm>
        <a:graphic>
          <a:graphicData uri="http://schemas.openxmlformats.org/drawingml/2006/table">
            <a:tbl>
              <a:tblPr/>
              <a:tblGrid>
                <a:gridCol w="1944688"/>
                <a:gridCol w="719137"/>
                <a:gridCol w="649288"/>
                <a:gridCol w="719137"/>
                <a:gridCol w="671513"/>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Composition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Olivine</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CPX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OPX</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Primitive Mantle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58.5%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11.5%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15.0%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Garnet Lherzolite</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67.0%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23.0%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5.5%</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Archon</a:t>
                      </a:r>
                      <a:endParaRPr kumimoji="0" lang="en-GB"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69.0%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25.0%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200" b="0" i="0" u="none" strike="noStrike" cap="none" normalizeH="0" baseline="0" smtClean="0">
                          <a:ln>
                            <a:noFill/>
                          </a:ln>
                          <a:solidFill>
                            <a:schemeClr val="tx1"/>
                          </a:solidFill>
                          <a:effectLst/>
                          <a:latin typeface="Arial" charset="0"/>
                        </a:rPr>
                        <a:t>4.0%</a:t>
                      </a:r>
                      <a:endParaRPr kumimoji="0" lang="en-GB"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505" name="Text Box 65"/>
          <p:cNvSpPr txBox="1">
            <a:spLocks noChangeArrowheads="1"/>
          </p:cNvSpPr>
          <p:nvPr/>
        </p:nvSpPr>
        <p:spPr bwMode="auto">
          <a:xfrm>
            <a:off x="8066088" y="3671888"/>
            <a:ext cx="287337" cy="366712"/>
          </a:xfrm>
          <a:prstGeom prst="rect">
            <a:avLst/>
          </a:prstGeom>
          <a:noFill/>
          <a:ln w="9525" algn="ctr">
            <a:noFill/>
            <a:miter lim="800000"/>
            <a:headEnd/>
            <a:tailEnd/>
          </a:ln>
          <a:effectLst/>
        </p:spPr>
        <p:txBody>
          <a:bodyPr>
            <a:spAutoFit/>
          </a:bodyPr>
          <a:lstStyle/>
          <a:p>
            <a:pPr>
              <a:spcBef>
                <a:spcPct val="50000"/>
              </a:spcBef>
            </a:pPr>
            <a:r>
              <a:rPr lang="nl-NL" b="1">
                <a:solidFill>
                  <a:schemeClr val="accent2"/>
                </a:solidFill>
              </a:rPr>
              <a:t>B</a:t>
            </a:r>
            <a:endParaRPr lang="en-GB" b="1">
              <a:solidFill>
                <a:schemeClr val="accent2"/>
              </a:solidFill>
            </a:endParaRPr>
          </a:p>
        </p:txBody>
      </p:sp>
      <p:pic>
        <p:nvPicPr>
          <p:cNvPr id="61506" name="Picture 66" descr="PM_GL_Ar_Q4_100km_trans">
            <a:hlinkClick r:id="rId8" action="ppaction://hlinksldjump"/>
          </p:cNvPr>
          <p:cNvPicPr>
            <a:picLocks noChangeAspect="1" noChangeArrowheads="1"/>
          </p:cNvPicPr>
          <p:nvPr/>
        </p:nvPicPr>
        <p:blipFill>
          <a:blip r:embed="rId9" cstate="email"/>
          <a:srcRect/>
          <a:stretch>
            <a:fillRect/>
          </a:stretch>
        </p:blipFill>
        <p:spPr bwMode="auto">
          <a:xfrm>
            <a:off x="936625" y="3600450"/>
            <a:ext cx="2303463" cy="1336675"/>
          </a:xfrm>
          <a:prstGeom prst="rect">
            <a:avLst/>
          </a:prstGeom>
          <a:noFill/>
        </p:spPr>
      </p:pic>
      <p:pic>
        <p:nvPicPr>
          <p:cNvPr id="61510" name="Picture 70" descr="comp4">
            <a:hlinkClick r:id="rId10" action="ppaction://hlinksldjump"/>
          </p:cNvPr>
          <p:cNvPicPr>
            <a:picLocks noChangeAspect="1" noChangeArrowheads="1"/>
          </p:cNvPicPr>
          <p:nvPr/>
        </p:nvPicPr>
        <p:blipFill>
          <a:blip r:embed="rId11" cstate="email"/>
          <a:srcRect/>
          <a:stretch>
            <a:fillRect/>
          </a:stretch>
        </p:blipFill>
        <p:spPr bwMode="auto">
          <a:xfrm>
            <a:off x="8804275" y="1944688"/>
            <a:ext cx="1925638" cy="1233487"/>
          </a:xfrm>
          <a:prstGeom prst="rect">
            <a:avLst/>
          </a:prstGeom>
          <a:noFill/>
        </p:spPr>
      </p:pic>
      <p:pic>
        <p:nvPicPr>
          <p:cNvPr id="61511" name="Picture 71" descr="Fe4">
            <a:hlinkClick r:id="rId12" action="ppaction://hlinksldjump"/>
          </p:cNvPr>
          <p:cNvPicPr>
            <a:picLocks noChangeAspect="1" noChangeArrowheads="1"/>
          </p:cNvPicPr>
          <p:nvPr/>
        </p:nvPicPr>
        <p:blipFill>
          <a:blip r:embed="rId13" cstate="email"/>
          <a:srcRect/>
          <a:stretch>
            <a:fillRect/>
          </a:stretch>
        </p:blipFill>
        <p:spPr bwMode="auto">
          <a:xfrm>
            <a:off x="8856663" y="3178175"/>
            <a:ext cx="1952625" cy="1141413"/>
          </a:xfrm>
          <a:prstGeom prst="rect">
            <a:avLst/>
          </a:prstGeom>
          <a:noFill/>
        </p:spPr>
      </p:pic>
      <p:pic>
        <p:nvPicPr>
          <p:cNvPr id="61512" name="Picture 10" descr="gfztrans">
            <a:hlinkClick r:id="" action="ppaction://hlinkshowjump?jump=firstslide"/>
          </p:cNvPr>
          <p:cNvPicPr>
            <a:picLocks noChangeAspect="1" noChangeArrowheads="1"/>
          </p:cNvPicPr>
          <p:nvPr/>
        </p:nvPicPr>
        <p:blipFill>
          <a:blip r:embed="rId14" cstate="email"/>
          <a:srcRect/>
          <a:stretch>
            <a:fillRect/>
          </a:stretch>
        </p:blipFill>
        <p:spPr bwMode="auto">
          <a:xfrm>
            <a:off x="10226675" y="71438"/>
            <a:ext cx="1295400" cy="936625"/>
          </a:xfrm>
          <a:prstGeom prst="rect">
            <a:avLst/>
          </a:prstGeom>
          <a:noFill/>
          <a:ln w="9525">
            <a:noFill/>
            <a:miter lim="800000"/>
            <a:headEnd/>
            <a:tailEnd/>
          </a:ln>
        </p:spPr>
      </p:pic>
      <p:pic>
        <p:nvPicPr>
          <p:cNvPr id="61513" name="Picture 73" descr="utrechtlogo">
            <a:hlinkClick r:id="" action="ppaction://hlinkshowjump?jump=firstslide"/>
          </p:cNvPr>
          <p:cNvPicPr>
            <a:picLocks noChangeAspect="1" noChangeArrowheads="1"/>
          </p:cNvPicPr>
          <p:nvPr/>
        </p:nvPicPr>
        <p:blipFill>
          <a:blip r:embed="rId15" cstate="email"/>
          <a:srcRect/>
          <a:stretch>
            <a:fillRect/>
          </a:stretch>
        </p:blipFill>
        <p:spPr bwMode="auto">
          <a:xfrm>
            <a:off x="0" y="0"/>
            <a:ext cx="1368425" cy="974725"/>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36" name="Picture 76" descr="BG6c"/>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6629"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pic>
        <p:nvPicPr>
          <p:cNvPr id="66631" name="Picture 71" descr="comp4"/>
          <p:cNvPicPr>
            <a:picLocks noChangeAspect="1" noChangeArrowheads="1"/>
          </p:cNvPicPr>
          <p:nvPr/>
        </p:nvPicPr>
        <p:blipFill>
          <a:blip r:embed="rId4" cstate="email"/>
          <a:srcRect/>
          <a:stretch>
            <a:fillRect/>
          </a:stretch>
        </p:blipFill>
        <p:spPr bwMode="auto">
          <a:xfrm>
            <a:off x="2089150" y="1152525"/>
            <a:ext cx="6724650" cy="4303713"/>
          </a:xfrm>
          <a:prstGeom prst="rect">
            <a:avLst/>
          </a:prstGeom>
          <a:noFill/>
        </p:spPr>
      </p:pic>
      <p:sp>
        <p:nvSpPr>
          <p:cNvPr id="66630" name="Oval 70">
            <a:hlinkClick r:id="rId3" action="ppaction://hlinksldjump"/>
          </p:cNvPr>
          <p:cNvSpPr>
            <a:spLocks noChangeArrowheads="1"/>
          </p:cNvSpPr>
          <p:nvPr/>
        </p:nvSpPr>
        <p:spPr bwMode="auto">
          <a:xfrm>
            <a:off x="8353425" y="10080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sp>
        <p:nvSpPr>
          <p:cNvPr id="66634" name="Text Box 74"/>
          <p:cNvSpPr txBox="1">
            <a:spLocks noChangeArrowheads="1"/>
          </p:cNvSpPr>
          <p:nvPr/>
        </p:nvSpPr>
        <p:spPr bwMode="auto">
          <a:xfrm>
            <a:off x="2808288" y="144463"/>
            <a:ext cx="5832475" cy="1189037"/>
          </a:xfrm>
          <a:prstGeom prst="rect">
            <a:avLst/>
          </a:prstGeom>
          <a:noFill/>
          <a:ln w="9525" algn="ctr">
            <a:noFill/>
            <a:miter lim="800000"/>
            <a:headEnd/>
            <a:tailEnd/>
          </a:ln>
          <a:effectLst/>
        </p:spPr>
        <p:txBody>
          <a:bodyPr>
            <a:spAutoFit/>
          </a:bodyPr>
          <a:lstStyle/>
          <a:p>
            <a:r>
              <a:rPr lang="en-GB" sz="3200" b="1">
                <a:solidFill>
                  <a:schemeClr val="accent2"/>
                </a:solidFill>
              </a:rPr>
              <a:t>Composition iteration 4</a:t>
            </a:r>
          </a:p>
          <a:p>
            <a:r>
              <a:rPr lang="nl-NL" sz="2000" b="1">
                <a:solidFill>
                  <a:schemeClr val="accent2"/>
                </a:solidFill>
              </a:rPr>
              <a:t>(red = Archon; green = Garnet Lherzolite; purple = Primitive Mantle)</a:t>
            </a:r>
            <a:endParaRPr lang="en-GB" sz="2000" b="1">
              <a:solidFill>
                <a:schemeClr val="accent2"/>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84" name="Picture 76" descr="BG6c"/>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68677" name="Rectangle 69">
            <a:hlinkClick r:id="rId3" action="ppaction://hlinksldjump"/>
          </p:cNvPr>
          <p:cNvSpPr>
            <a:spLocks noChangeArrowheads="1"/>
          </p:cNvSpPr>
          <p:nvPr/>
        </p:nvSpPr>
        <p:spPr bwMode="auto">
          <a:xfrm>
            <a:off x="0" y="0"/>
            <a:ext cx="11522075" cy="6480175"/>
          </a:xfrm>
          <a:prstGeom prst="rect">
            <a:avLst/>
          </a:prstGeom>
          <a:solidFill>
            <a:schemeClr val="bg1">
              <a:alpha val="80000"/>
            </a:schemeClr>
          </a:solidFill>
          <a:ln w="9525" algn="ctr">
            <a:noFill/>
            <a:miter lim="800000"/>
            <a:headEnd/>
            <a:tailEnd/>
          </a:ln>
          <a:effectLst/>
        </p:spPr>
        <p:txBody>
          <a:bodyPr wrap="none" anchor="ctr"/>
          <a:lstStyle/>
          <a:p>
            <a:endParaRPr lang="nl-NL"/>
          </a:p>
        </p:txBody>
      </p:sp>
      <p:sp>
        <p:nvSpPr>
          <p:cNvPr id="68679" name="Oval 71">
            <a:hlinkClick r:id="rId3" action="ppaction://hlinksldjump"/>
          </p:cNvPr>
          <p:cNvSpPr>
            <a:spLocks noChangeArrowheads="1"/>
          </p:cNvSpPr>
          <p:nvPr/>
        </p:nvSpPr>
        <p:spPr bwMode="auto">
          <a:xfrm>
            <a:off x="8856663" y="1008063"/>
            <a:ext cx="576262"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68680" name="Picture 72" descr="Fe4"/>
          <p:cNvPicPr>
            <a:picLocks noChangeAspect="1" noChangeArrowheads="1"/>
          </p:cNvPicPr>
          <p:nvPr/>
        </p:nvPicPr>
        <p:blipFill>
          <a:blip r:embed="rId4" cstate="email"/>
          <a:srcRect/>
          <a:stretch>
            <a:fillRect/>
          </a:stretch>
        </p:blipFill>
        <p:spPr bwMode="auto">
          <a:xfrm>
            <a:off x="1982788" y="1295400"/>
            <a:ext cx="7162800" cy="4184650"/>
          </a:xfrm>
          <a:prstGeom prst="rect">
            <a:avLst/>
          </a:prstGeom>
          <a:noFill/>
        </p:spPr>
      </p:pic>
      <p:sp>
        <p:nvSpPr>
          <p:cNvPr id="68683" name="Text Box 75"/>
          <p:cNvSpPr txBox="1">
            <a:spLocks noChangeArrowheads="1"/>
          </p:cNvSpPr>
          <p:nvPr/>
        </p:nvSpPr>
        <p:spPr bwMode="auto">
          <a:xfrm>
            <a:off x="2376488" y="573088"/>
            <a:ext cx="5832475" cy="579437"/>
          </a:xfrm>
          <a:prstGeom prst="rect">
            <a:avLst/>
          </a:prstGeom>
          <a:noFill/>
          <a:ln w="9525" algn="ctr">
            <a:noFill/>
            <a:miter lim="800000"/>
            <a:headEnd/>
            <a:tailEnd/>
          </a:ln>
          <a:effectLst/>
        </p:spPr>
        <p:txBody>
          <a:bodyPr>
            <a:spAutoFit/>
          </a:bodyPr>
          <a:lstStyle/>
          <a:p>
            <a:r>
              <a:rPr lang="en-GB" sz="3200" b="1">
                <a:solidFill>
                  <a:schemeClr val="accent2"/>
                </a:solidFill>
              </a:rPr>
              <a:t>Iron content iteration 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89"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4382"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4385"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4386" name="Picture 50" descr="VanomK50"/>
          <p:cNvPicPr>
            <a:picLocks noChangeAspect="1" noChangeArrowheads="1"/>
          </p:cNvPicPr>
          <p:nvPr/>
        </p:nvPicPr>
        <p:blipFill>
          <a:blip r:embed="rId4" cstate="email"/>
          <a:srcRect/>
          <a:stretch>
            <a:fillRect/>
          </a:stretch>
        </p:blipFill>
        <p:spPr bwMode="auto">
          <a:xfrm>
            <a:off x="1800225" y="1368425"/>
            <a:ext cx="8424863" cy="4556125"/>
          </a:xfrm>
          <a:prstGeom prst="rect">
            <a:avLst/>
          </a:prstGeom>
          <a:noFill/>
        </p:spPr>
      </p:pic>
      <p:sp>
        <p:nvSpPr>
          <p:cNvPr id="14390"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Koulakov @ 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13"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5406"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5409"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5410" name="Picture 50" descr="crkv2_050"/>
          <p:cNvPicPr>
            <a:picLocks noChangeAspect="1" noChangeArrowheads="1"/>
          </p:cNvPicPr>
          <p:nvPr/>
        </p:nvPicPr>
        <p:blipFill>
          <a:blip r:embed="rId4" cstate="email"/>
          <a:srcRect/>
          <a:stretch>
            <a:fillRect/>
          </a:stretch>
        </p:blipFill>
        <p:spPr bwMode="auto">
          <a:xfrm>
            <a:off x="1800225" y="1295400"/>
            <a:ext cx="7705725" cy="4795838"/>
          </a:xfrm>
          <a:prstGeom prst="rect">
            <a:avLst/>
          </a:prstGeom>
          <a:noFill/>
        </p:spPr>
      </p:pic>
      <p:sp>
        <p:nvSpPr>
          <p:cNvPr id="15414"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50km</a:t>
            </a:r>
            <a:endParaRPr lang="en-GB" sz="3200" b="1">
              <a:solidFill>
                <a:schemeClr val="accent2"/>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37" name="Picture 53" descr="BG2"/>
          <p:cNvPicPr>
            <a:picLocks noChangeAspect="1" noChangeArrowheads="1"/>
          </p:cNvPicPr>
          <p:nvPr/>
        </p:nvPicPr>
        <p:blipFill>
          <a:blip r:embed="rId2" cstate="email"/>
          <a:srcRect/>
          <a:stretch>
            <a:fillRect/>
          </a:stretch>
        </p:blipFill>
        <p:spPr bwMode="auto">
          <a:xfrm>
            <a:off x="0" y="0"/>
            <a:ext cx="11522075" cy="6481763"/>
          </a:xfrm>
          <a:prstGeom prst="rect">
            <a:avLst/>
          </a:prstGeom>
          <a:noFill/>
        </p:spPr>
      </p:pic>
      <p:sp>
        <p:nvSpPr>
          <p:cNvPr id="16430" name="Rectangle 46">
            <a:hlinkClick r:id="rId3" action="ppaction://hlinksldjump"/>
          </p:cNvPr>
          <p:cNvSpPr>
            <a:spLocks noChangeArrowheads="1"/>
          </p:cNvSpPr>
          <p:nvPr/>
        </p:nvSpPr>
        <p:spPr bwMode="auto">
          <a:xfrm>
            <a:off x="0" y="0"/>
            <a:ext cx="11522075" cy="6480175"/>
          </a:xfrm>
          <a:prstGeom prst="rect">
            <a:avLst/>
          </a:prstGeom>
          <a:solidFill>
            <a:schemeClr val="bg1">
              <a:alpha val="70000"/>
            </a:schemeClr>
          </a:solidFill>
          <a:ln w="9525" algn="ctr">
            <a:noFill/>
            <a:miter lim="800000"/>
            <a:headEnd/>
            <a:tailEnd/>
          </a:ln>
          <a:effectLst/>
        </p:spPr>
        <p:txBody>
          <a:bodyPr wrap="none" anchor="ctr"/>
          <a:lstStyle/>
          <a:p>
            <a:endParaRPr lang="nl-NL"/>
          </a:p>
        </p:txBody>
      </p:sp>
      <p:sp>
        <p:nvSpPr>
          <p:cNvPr id="16433" name="Oval 49">
            <a:hlinkClick r:id="rId3" action="ppaction://hlinksldjump"/>
          </p:cNvPr>
          <p:cNvSpPr>
            <a:spLocks noChangeArrowheads="1"/>
          </p:cNvSpPr>
          <p:nvPr/>
        </p:nvSpPr>
        <p:spPr bwMode="auto">
          <a:xfrm>
            <a:off x="9290050" y="576263"/>
            <a:ext cx="576263" cy="576262"/>
          </a:xfrm>
          <a:prstGeom prst="ellipse">
            <a:avLst/>
          </a:prstGeom>
          <a:solidFill>
            <a:schemeClr val="tx1"/>
          </a:solidFill>
          <a:ln w="9525" algn="ctr">
            <a:solidFill>
              <a:schemeClr val="tx1"/>
            </a:solidFill>
            <a:round/>
            <a:headEnd/>
            <a:tailEnd/>
          </a:ln>
          <a:effectLst/>
        </p:spPr>
        <p:txBody>
          <a:bodyPr wrap="none" anchor="ctr"/>
          <a:lstStyle/>
          <a:p>
            <a:r>
              <a:rPr lang="nl-NL" sz="2400" b="1">
                <a:solidFill>
                  <a:schemeClr val="bg1"/>
                </a:solidFill>
              </a:rPr>
              <a:t>X</a:t>
            </a:r>
            <a:endParaRPr lang="en-GB" sz="2400" b="1">
              <a:solidFill>
                <a:schemeClr val="bg1"/>
              </a:solidFill>
            </a:endParaRPr>
          </a:p>
        </p:txBody>
      </p:sp>
      <p:pic>
        <p:nvPicPr>
          <p:cNvPr id="16434" name="Picture 50" descr="crkv2_100"/>
          <p:cNvPicPr>
            <a:picLocks noChangeAspect="1" noChangeArrowheads="1"/>
          </p:cNvPicPr>
          <p:nvPr/>
        </p:nvPicPr>
        <p:blipFill>
          <a:blip r:embed="rId4" cstate="email"/>
          <a:srcRect/>
          <a:stretch>
            <a:fillRect/>
          </a:stretch>
        </p:blipFill>
        <p:spPr bwMode="auto">
          <a:xfrm>
            <a:off x="1800225" y="1295400"/>
            <a:ext cx="7705725" cy="4752975"/>
          </a:xfrm>
          <a:prstGeom prst="rect">
            <a:avLst/>
          </a:prstGeom>
          <a:noFill/>
        </p:spPr>
      </p:pic>
      <p:sp>
        <p:nvSpPr>
          <p:cNvPr id="16438" name="Text Box 48"/>
          <p:cNvSpPr txBox="1">
            <a:spLocks noChangeArrowheads="1"/>
          </p:cNvSpPr>
          <p:nvPr/>
        </p:nvSpPr>
        <p:spPr bwMode="auto">
          <a:xfrm>
            <a:off x="2016125" y="576263"/>
            <a:ext cx="7273925" cy="579437"/>
          </a:xfrm>
          <a:prstGeom prst="rect">
            <a:avLst/>
          </a:prstGeom>
          <a:noFill/>
          <a:ln w="9525">
            <a:noFill/>
            <a:miter lim="800000"/>
            <a:headEnd/>
            <a:tailEnd/>
          </a:ln>
        </p:spPr>
        <p:txBody>
          <a:bodyPr>
            <a:spAutoFit/>
          </a:bodyPr>
          <a:lstStyle/>
          <a:p>
            <a:pPr>
              <a:spcBef>
                <a:spcPct val="50000"/>
              </a:spcBef>
            </a:pPr>
            <a:r>
              <a:rPr lang="nl-NL" sz="3200" b="1">
                <a:solidFill>
                  <a:schemeClr val="accent2"/>
                </a:solidFill>
              </a:rPr>
              <a:t>Combined Vs-anomaly @ 100km</a:t>
            </a:r>
            <a:endParaRPr lang="en-GB" sz="3200" b="1">
              <a:solidFill>
                <a:schemeClr val="accent2"/>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1998</TotalTime>
  <Words>3121</Words>
  <Application>Microsoft Office PowerPoint</Application>
  <PresentationFormat>Custom</PresentationFormat>
  <Paragraphs>472</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Verdana</vt:lpstr>
      <vt:lpstr>Default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Company>Vrije Universiteit Amsterdam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Multidisciplinary approach to assess thermo-mechanical properties of the Asian lithosphere</dc:title>
  <dc:creator>testuser</dc:creator>
  <cp:lastModifiedBy>wstolk</cp:lastModifiedBy>
  <cp:revision>137</cp:revision>
  <dcterms:created xsi:type="dcterms:W3CDTF">2013-03-14T14:26:55Z</dcterms:created>
  <dcterms:modified xsi:type="dcterms:W3CDTF">2013-10-16T17:11:55Z</dcterms:modified>
</cp:coreProperties>
</file>